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6" r:id="rId19"/>
    <p:sldId id="277" r:id="rId20"/>
    <p:sldId id="273" r:id="rId21"/>
    <p:sldId id="274" r:id="rId22"/>
  </p:sldIdLst>
  <p:sldSz cx="9906000" cy="6858000" type="A4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ileron Bold Italics" panose="020B0604020202020204" charset="0"/>
      <p:regular r:id="rId25"/>
    </p:embeddedFont>
    <p:embeddedFont>
      <p:font typeface="Aileron Ultra-Bold" panose="020B0604020202020204" charset="0"/>
      <p:regular r:id="rId26"/>
    </p:embeddedFont>
    <p:embeddedFont>
      <p:font typeface="Ballpoint" panose="020B0604020202020204" charset="0"/>
      <p:regular r:id="rId27"/>
    </p:embeddedFont>
    <p:embeddedFont>
      <p:font typeface="Dekko" panose="020B0604020202020204" charset="0"/>
      <p:regular r:id="rId28"/>
    </p:embeddedFont>
    <p:embeddedFont>
      <p:font typeface="DM Sans" panose="020B0604020202020204" charset="0"/>
      <p:regular r:id="rId29"/>
      <p:bold r:id="rId30"/>
      <p:italic r:id="rId31"/>
      <p:boldItalic r:id="rId32"/>
    </p:embeddedFont>
    <p:embeddedFont>
      <p:font typeface="DM Sans Bold" panose="020B0604020202020204" charset="0"/>
      <p:regular r:id="rId33"/>
    </p:embeddedFont>
    <p:embeddedFont>
      <p:font typeface="DM Sans Bold Italics" panose="020B0604020202020204" charset="0"/>
      <p:regular r:id="rId34"/>
    </p:embeddedFont>
    <p:embeddedFont>
      <p:font typeface="DM Sans Medium" panose="020B0604020202020204" charset="0"/>
      <p:regular r:id="rId35"/>
      <p:italic r:id="rId36"/>
    </p:embeddedFont>
    <p:embeddedFont>
      <p:font typeface="Genty Sans" panose="020B0604020202020204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Handy Casual" panose="020B0604020202020204" charset="0"/>
      <p:regular r:id="rId42"/>
    </p:embeddedFont>
    <p:embeddedFont>
      <p:font typeface="Itim" panose="020B0604020202020204" charset="-34"/>
      <p:regular r:id="rId43"/>
    </p:embeddedFont>
    <p:embeddedFont>
      <p:font typeface="Krabuler" panose="020B0604020202020204" charset="0"/>
      <p:regular r:id="rId44"/>
    </p:embeddedFont>
    <p:embeddedFont>
      <p:font typeface="League Spartan" panose="020B0604020202020204" charset="0"/>
      <p:regular r:id="rId45"/>
    </p:embeddedFont>
    <p:embeddedFont>
      <p:font typeface="Montserrat Classic" panose="020B0604020202020204" charset="0"/>
      <p:regular r:id="rId46"/>
    </p:embeddedFont>
    <p:embeddedFont>
      <p:font typeface="Montserrat Classic Bold" panose="020B0604020202020204" charset="0"/>
      <p:regular r:id="rId47"/>
    </p:embeddedFont>
    <p:embeddedFont>
      <p:font typeface="Mukta Vaani Regular" panose="020B0604020202020204" charset="0"/>
      <p:regular r:id="rId48"/>
    </p:embeddedFont>
    <p:embeddedFont>
      <p:font typeface="Now" panose="020B0604020202020204" charset="0"/>
      <p:regular r:id="rId49"/>
    </p:embeddedFont>
    <p:embeddedFont>
      <p:font typeface="Now Bold" panose="020B0604020202020204" charset="0"/>
      <p:regular r:id="rId50"/>
    </p:embeddedFont>
    <p:embeddedFont>
      <p:font typeface="Nunito Bold" panose="020B0604020202020204" charset="0"/>
      <p:regular r:id="rId51"/>
    </p:embeddedFont>
    <p:embeddedFont>
      <p:font typeface="Nunito Bold Bold" panose="020B0604020202020204" charset="0"/>
      <p:regular r:id="rId52"/>
    </p:embeddedFont>
    <p:embeddedFont>
      <p:font typeface="Raleway Medium" panose="020B0604020202020204" charset="0"/>
      <p:regular r:id="rId53"/>
      <p:italic r:id="rId54"/>
    </p:embeddedFont>
    <p:embeddedFont>
      <p:font typeface="Raleway Semi-Bold" panose="020B0604020202020204" charset="0"/>
      <p:regular r:id="rId55"/>
    </p:embeddedFont>
    <p:embeddedFont>
      <p:font typeface="RoxboroughCF Bold" panose="020B0604020202020204" charset="0"/>
      <p:regular r:id="rId56"/>
    </p:embeddedFont>
    <p:embeddedFont>
      <p:font typeface="Ruda Heavy" panose="020B0604020202020204" charset="0"/>
      <p:regular r:id="rId57"/>
    </p:embeddedFont>
    <p:embeddedFont>
      <p:font typeface="Rustic Printed" panose="020B0604020202020204" charset="0"/>
      <p:regular r:id="rId58"/>
    </p:embeddedFont>
    <p:embeddedFont>
      <p:font typeface="Varela Round" panose="020B0604020202020204" charset="-79"/>
      <p:regular r:id="rId59"/>
    </p:embeddedFont>
  </p:embeddedFontLst>
  <p:defaultTextStyle>
    <a:defPPr>
      <a:defRPr lang="en-US"/>
    </a:defPPr>
    <a:lvl1pPr marL="0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268194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536387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804581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072774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1340968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1609161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1877355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2145548" algn="l" defTabSz="536387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B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26A47-AF4B-4D8F-9670-F8358E8D2583}" v="245" dt="2023-12-07T17:00:01.161"/>
    <p1510:client id="{8E8BC3A0-3635-4421-B9F6-A42DF86864B1}" v="172" dt="2023-12-07T16:38:51.833"/>
    <p1510:client id="{FB191D2F-608F-99A5-2A47-752C74872B0F}" v="10" dt="2023-12-07T15:09:32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440"/>
        <p:guide pos="15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2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Ashutosh Joshi" userId="S::joshi.ris@northeastern.edu::0da48cdb-d11f-43a0-95da-63cb724eb0d4" providerId="AD" clId="Web-{FB191D2F-608F-99A5-2A47-752C74872B0F}"/>
    <pc:docChg chg="modSld">
      <pc:chgData name="Rishabh Ashutosh Joshi" userId="S::joshi.ris@northeastern.edu::0da48cdb-d11f-43a0-95da-63cb724eb0d4" providerId="AD" clId="Web-{FB191D2F-608F-99A5-2A47-752C74872B0F}" dt="2023-12-07T15:09:32.533" v="9" actId="1076"/>
      <pc:docMkLst>
        <pc:docMk/>
      </pc:docMkLst>
      <pc:sldChg chg="delSp modSp">
        <pc:chgData name="Rishabh Ashutosh Joshi" userId="S::joshi.ris@northeastern.edu::0da48cdb-d11f-43a0-95da-63cb724eb0d4" providerId="AD" clId="Web-{FB191D2F-608F-99A5-2A47-752C74872B0F}" dt="2023-12-07T15:09:32.533" v="9" actId="1076"/>
        <pc:sldMkLst>
          <pc:docMk/>
          <pc:sldMk cId="0" sldId="273"/>
        </pc:sldMkLst>
        <pc:spChg chg="del mod topLvl">
          <ac:chgData name="Rishabh Ashutosh Joshi" userId="S::joshi.ris@northeastern.edu::0da48cdb-d11f-43a0-95da-63cb724eb0d4" providerId="AD" clId="Web-{FB191D2F-608F-99A5-2A47-752C74872B0F}" dt="2023-12-07T15:09:11.609" v="5"/>
          <ac:spMkLst>
            <pc:docMk/>
            <pc:sldMk cId="0" sldId="273"/>
            <ac:spMk id="3" creationId="{00000000-0000-0000-0000-000000000000}"/>
          </ac:spMkLst>
        </pc:spChg>
        <pc:spChg chg="mod topLvl">
          <ac:chgData name="Rishabh Ashutosh Joshi" userId="S::joshi.ris@northeastern.edu::0da48cdb-d11f-43a0-95da-63cb724eb0d4" providerId="AD" clId="Web-{FB191D2F-608F-99A5-2A47-752C74872B0F}" dt="2023-12-07T15:09:11.609" v="5"/>
          <ac:spMkLst>
            <pc:docMk/>
            <pc:sldMk cId="0" sldId="273"/>
            <ac:spMk id="4" creationId="{00000000-0000-0000-0000-000000000000}"/>
          </ac:spMkLst>
        </pc:spChg>
        <pc:grpChg chg="del">
          <ac:chgData name="Rishabh Ashutosh Joshi" userId="S::joshi.ris@northeastern.edu::0da48cdb-d11f-43a0-95da-63cb724eb0d4" providerId="AD" clId="Web-{FB191D2F-608F-99A5-2A47-752C74872B0F}" dt="2023-12-07T15:09:11.609" v="5"/>
          <ac:grpSpMkLst>
            <pc:docMk/>
            <pc:sldMk cId="0" sldId="273"/>
            <ac:grpSpMk id="2" creationId="{00000000-0000-0000-0000-000000000000}"/>
          </ac:grpSpMkLst>
        </pc:grpChg>
        <pc:picChg chg="mod">
          <ac:chgData name="Rishabh Ashutosh Joshi" userId="S::joshi.ris@northeastern.edu::0da48cdb-d11f-43a0-95da-63cb724eb0d4" providerId="AD" clId="Web-{FB191D2F-608F-99A5-2A47-752C74872B0F}" dt="2023-12-07T15:09:32.533" v="9" actId="1076"/>
          <ac:picMkLst>
            <pc:docMk/>
            <pc:sldMk cId="0" sldId="273"/>
            <ac:picMk id="11" creationId="{47ABA0B9-D154-2396-89AC-690EB47356FE}"/>
          </ac:picMkLst>
        </pc:picChg>
      </pc:sldChg>
    </pc:docChg>
  </pc:docChgLst>
  <pc:docChgLst>
    <pc:chgData name="Himanshi Dua" userId="S::dua.hi@northeastern.edu::7534dbdc-e057-48ae-a3b2-0d30effdf531" providerId="AD" clId="Web-{8E8BC3A0-3635-4421-B9F6-A42DF86864B1}"/>
    <pc:docChg chg="addSld delSld modSld">
      <pc:chgData name="Himanshi Dua" userId="S::dua.hi@northeastern.edu::7534dbdc-e057-48ae-a3b2-0d30effdf531" providerId="AD" clId="Web-{8E8BC3A0-3635-4421-B9F6-A42DF86864B1}" dt="2023-12-07T16:38:51.833" v="105" actId="14100"/>
      <pc:docMkLst>
        <pc:docMk/>
      </pc:docMkLst>
      <pc:sldChg chg="addSp delSp modSp">
        <pc:chgData name="Himanshi Dua" userId="S::dua.hi@northeastern.edu::7534dbdc-e057-48ae-a3b2-0d30effdf531" providerId="AD" clId="Web-{8E8BC3A0-3635-4421-B9F6-A42DF86864B1}" dt="2023-12-07T16:38:51.833" v="105" actId="14100"/>
        <pc:sldMkLst>
          <pc:docMk/>
          <pc:sldMk cId="0" sldId="258"/>
        </pc:sldMkLst>
        <pc:spChg chg="mod">
          <ac:chgData name="Himanshi Dua" userId="S::dua.hi@northeastern.edu::7534dbdc-e057-48ae-a3b2-0d30effdf531" providerId="AD" clId="Web-{8E8BC3A0-3635-4421-B9F6-A42DF86864B1}" dt="2023-12-07T14:23:49.088" v="2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Himanshi Dua" userId="S::dua.hi@northeastern.edu::7534dbdc-e057-48ae-a3b2-0d30effdf531" providerId="AD" clId="Web-{8E8BC3A0-3635-4421-B9F6-A42DF86864B1}" dt="2023-12-07T14:25:50.592" v="17" actId="20577"/>
          <ac:spMkLst>
            <pc:docMk/>
            <pc:sldMk cId="0" sldId="258"/>
            <ac:spMk id="17" creationId="{00000000-0000-0000-0000-000000000000}"/>
          </ac:spMkLst>
        </pc:spChg>
        <pc:grpChg chg="del">
          <ac:chgData name="Himanshi Dua" userId="S::dua.hi@northeastern.edu::7534dbdc-e057-48ae-a3b2-0d30effdf531" providerId="AD" clId="Web-{8E8BC3A0-3635-4421-B9F6-A42DF86864B1}" dt="2023-12-07T14:24:00.057" v="4"/>
          <ac:grpSpMkLst>
            <pc:docMk/>
            <pc:sldMk cId="0" sldId="258"/>
            <ac:grpSpMk id="2" creationId="{00000000-0000-0000-0000-000000000000}"/>
          </ac:grpSpMkLst>
        </pc:grpChg>
        <pc:grpChg chg="del">
          <ac:chgData name="Himanshi Dua" userId="S::dua.hi@northeastern.edu::7534dbdc-e057-48ae-a3b2-0d30effdf531" providerId="AD" clId="Web-{8E8BC3A0-3635-4421-B9F6-A42DF86864B1}" dt="2023-12-07T16:38:18.847" v="97"/>
          <ac:grpSpMkLst>
            <pc:docMk/>
            <pc:sldMk cId="0" sldId="258"/>
            <ac:grpSpMk id="4" creationId="{00000000-0000-0000-0000-000000000000}"/>
          </ac:grpSpMkLst>
        </pc:grpChg>
        <pc:grpChg chg="del">
          <ac:chgData name="Himanshi Dua" userId="S::dua.hi@northeastern.edu::7534dbdc-e057-48ae-a3b2-0d30effdf531" providerId="AD" clId="Web-{8E8BC3A0-3635-4421-B9F6-A42DF86864B1}" dt="2023-12-07T14:24:55.746" v="7"/>
          <ac:grpSpMkLst>
            <pc:docMk/>
            <pc:sldMk cId="0" sldId="258"/>
            <ac:grpSpMk id="6" creationId="{00000000-0000-0000-0000-000000000000}"/>
          </ac:grpSpMkLst>
        </pc:grpChg>
        <pc:grpChg chg="del">
          <ac:chgData name="Himanshi Dua" userId="S::dua.hi@northeastern.edu::7534dbdc-e057-48ae-a3b2-0d30effdf531" providerId="AD" clId="Web-{8E8BC3A0-3635-4421-B9F6-A42DF86864B1}" dt="2023-12-07T15:00:35.988" v="50"/>
          <ac:grpSpMkLst>
            <pc:docMk/>
            <pc:sldMk cId="0" sldId="258"/>
            <ac:grpSpMk id="8" creationId="{00000000-0000-0000-0000-000000000000}"/>
          </ac:grpSpMkLst>
        </pc:grpChg>
        <pc:picChg chg="add mod">
          <ac:chgData name="Himanshi Dua" userId="S::dua.hi@northeastern.edu::7534dbdc-e057-48ae-a3b2-0d30effdf531" providerId="AD" clId="Web-{8E8BC3A0-3635-4421-B9F6-A42DF86864B1}" dt="2023-12-07T16:38:48.348" v="104" actId="14100"/>
          <ac:picMkLst>
            <pc:docMk/>
            <pc:sldMk cId="0" sldId="258"/>
            <ac:picMk id="2" creationId="{8891BB79-0888-F6E5-AB14-CCC2C3629C16}"/>
          </ac:picMkLst>
        </pc:picChg>
        <pc:picChg chg="add mod">
          <ac:chgData name="Himanshi Dua" userId="S::dua.hi@northeastern.edu::7534dbdc-e057-48ae-a3b2-0d30effdf531" providerId="AD" clId="Web-{8E8BC3A0-3635-4421-B9F6-A42DF86864B1}" dt="2023-12-07T14:24:09.370" v="6" actId="1076"/>
          <ac:picMkLst>
            <pc:docMk/>
            <pc:sldMk cId="0" sldId="258"/>
            <ac:picMk id="19" creationId="{06C8A4B0-47F3-ED4D-0539-5FBFB0552688}"/>
          </ac:picMkLst>
        </pc:picChg>
        <pc:picChg chg="add mod">
          <ac:chgData name="Himanshi Dua" userId="S::dua.hi@northeastern.edu::7534dbdc-e057-48ae-a3b2-0d30effdf531" providerId="AD" clId="Web-{8E8BC3A0-3635-4421-B9F6-A42DF86864B1}" dt="2023-12-07T16:38:51.833" v="105" actId="14100"/>
          <ac:picMkLst>
            <pc:docMk/>
            <pc:sldMk cId="0" sldId="258"/>
            <ac:picMk id="20" creationId="{BA191E6A-23CB-0AF0-E9F1-06E41D728F89}"/>
          </ac:picMkLst>
        </pc:picChg>
        <pc:picChg chg="add mod">
          <ac:chgData name="Himanshi Dua" userId="S::dua.hi@northeastern.edu::7534dbdc-e057-48ae-a3b2-0d30effdf531" providerId="AD" clId="Web-{8E8BC3A0-3635-4421-B9F6-A42DF86864B1}" dt="2023-12-07T15:01:08.973" v="53" actId="1076"/>
          <ac:picMkLst>
            <pc:docMk/>
            <pc:sldMk cId="0" sldId="258"/>
            <ac:picMk id="21" creationId="{26225122-7628-6092-A6F9-B3B59D1ED1D1}"/>
          </ac:picMkLst>
        </pc:picChg>
      </pc:sldChg>
      <pc:sldChg chg="addSp delSp modSp">
        <pc:chgData name="Himanshi Dua" userId="S::dua.hi@northeastern.edu::7534dbdc-e057-48ae-a3b2-0d30effdf531" providerId="AD" clId="Web-{8E8BC3A0-3635-4421-B9F6-A42DF86864B1}" dt="2023-12-07T14:40:50.012" v="49" actId="20577"/>
        <pc:sldMkLst>
          <pc:docMk/>
          <pc:sldMk cId="0" sldId="261"/>
        </pc:sldMkLst>
        <pc:spChg chg="add">
          <ac:chgData name="Himanshi Dua" userId="S::dua.hi@northeastern.edu::7534dbdc-e057-48ae-a3b2-0d30effdf531" providerId="AD" clId="Web-{8E8BC3A0-3635-4421-B9F6-A42DF86864B1}" dt="2023-12-07T14:26:46.047" v="18"/>
          <ac:spMkLst>
            <pc:docMk/>
            <pc:sldMk cId="0" sldId="261"/>
            <ac:spMk id="17" creationId="{FE0525D5-F04F-0EE1-D363-4040648AE03A}"/>
          </ac:spMkLst>
        </pc:spChg>
        <pc:spChg chg="add mod">
          <ac:chgData name="Himanshi Dua" userId="S::dua.hi@northeastern.edu::7534dbdc-e057-48ae-a3b2-0d30effdf531" providerId="AD" clId="Web-{8E8BC3A0-3635-4421-B9F6-A42DF86864B1}" dt="2023-12-07T14:40:50.012" v="49" actId="20577"/>
          <ac:spMkLst>
            <pc:docMk/>
            <pc:sldMk cId="0" sldId="261"/>
            <ac:spMk id="18" creationId="{16221638-0211-4183-63B3-EDDFCC568BC7}"/>
          </ac:spMkLst>
        </pc:spChg>
        <pc:grpChg chg="add del">
          <ac:chgData name="Himanshi Dua" userId="S::dua.hi@northeastern.edu::7534dbdc-e057-48ae-a3b2-0d30effdf531" providerId="AD" clId="Web-{8E8BC3A0-3635-4421-B9F6-A42DF86864B1}" dt="2023-12-07T14:26:50.281" v="19"/>
          <ac:grpSpMkLst>
            <pc:docMk/>
            <pc:sldMk cId="0" sldId="261"/>
            <ac:grpSpMk id="14" creationId="{FE2ED8F9-25DE-362D-C453-4189373B3114}"/>
          </ac:grpSpMkLst>
        </pc:grpChg>
      </pc:sldChg>
      <pc:sldChg chg="modSp">
        <pc:chgData name="Himanshi Dua" userId="S::dua.hi@northeastern.edu::7534dbdc-e057-48ae-a3b2-0d30effdf531" providerId="AD" clId="Web-{8E8BC3A0-3635-4421-B9F6-A42DF86864B1}" dt="2023-12-07T15:21:53.718" v="96" actId="20577"/>
        <pc:sldMkLst>
          <pc:docMk/>
          <pc:sldMk cId="0" sldId="265"/>
        </pc:sldMkLst>
        <pc:spChg chg="mod">
          <ac:chgData name="Himanshi Dua" userId="S::dua.hi@northeastern.edu::7534dbdc-e057-48ae-a3b2-0d30effdf531" providerId="AD" clId="Web-{8E8BC3A0-3635-4421-B9F6-A42DF86864B1}" dt="2023-12-07T15:21:23.857" v="80" actId="20577"/>
          <ac:spMkLst>
            <pc:docMk/>
            <pc:sldMk cId="0" sldId="265"/>
            <ac:spMk id="39" creationId="{00000000-0000-0000-0000-000000000000}"/>
          </ac:spMkLst>
        </pc:spChg>
        <pc:spChg chg="mod">
          <ac:chgData name="Himanshi Dua" userId="S::dua.hi@northeastern.edu::7534dbdc-e057-48ae-a3b2-0d30effdf531" providerId="AD" clId="Web-{8E8BC3A0-3635-4421-B9F6-A42DF86864B1}" dt="2023-12-07T15:21:36.905" v="89" actId="20577"/>
          <ac:spMkLst>
            <pc:docMk/>
            <pc:sldMk cId="0" sldId="265"/>
            <ac:spMk id="40" creationId="{00000000-0000-0000-0000-000000000000}"/>
          </ac:spMkLst>
        </pc:spChg>
        <pc:spChg chg="mod">
          <ac:chgData name="Himanshi Dua" userId="S::dua.hi@northeastern.edu::7534dbdc-e057-48ae-a3b2-0d30effdf531" providerId="AD" clId="Web-{8E8BC3A0-3635-4421-B9F6-A42DF86864B1}" dt="2023-12-07T15:21:53.718" v="96" actId="20577"/>
          <ac:spMkLst>
            <pc:docMk/>
            <pc:sldMk cId="0" sldId="265"/>
            <ac:spMk id="41" creationId="{00000000-0000-0000-0000-000000000000}"/>
          </ac:spMkLst>
        </pc:spChg>
      </pc:sldChg>
      <pc:sldChg chg="addSp delSp modSp add del">
        <pc:chgData name="Himanshi Dua" userId="S::dua.hi@northeastern.edu::7534dbdc-e057-48ae-a3b2-0d30effdf531" providerId="AD" clId="Web-{8E8BC3A0-3635-4421-B9F6-A42DF86864B1}" dt="2023-12-07T15:07:40.705" v="73"/>
        <pc:sldMkLst>
          <pc:docMk/>
          <pc:sldMk cId="0" sldId="273"/>
        </pc:sldMkLst>
        <pc:spChg chg="del">
          <ac:chgData name="Himanshi Dua" userId="S::dua.hi@northeastern.edu::7534dbdc-e057-48ae-a3b2-0d30effdf531" providerId="AD" clId="Web-{8E8BC3A0-3635-4421-B9F6-A42DF86864B1}" dt="2023-12-07T15:07:38.689" v="72"/>
          <ac:spMkLst>
            <pc:docMk/>
            <pc:sldMk cId="0" sldId="273"/>
            <ac:spMk id="5" creationId="{00000000-0000-0000-0000-000000000000}"/>
          </ac:spMkLst>
        </pc:spChg>
        <pc:spChg chg="del">
          <ac:chgData name="Himanshi Dua" userId="S::dua.hi@northeastern.edu::7534dbdc-e057-48ae-a3b2-0d30effdf531" providerId="AD" clId="Web-{8E8BC3A0-3635-4421-B9F6-A42DF86864B1}" dt="2023-12-07T15:07:40.705" v="73"/>
          <ac:spMkLst>
            <pc:docMk/>
            <pc:sldMk cId="0" sldId="273"/>
            <ac:spMk id="6" creationId="{00000000-0000-0000-0000-000000000000}"/>
          </ac:spMkLst>
        </pc:spChg>
        <pc:spChg chg="del">
          <ac:chgData name="Himanshi Dua" userId="S::dua.hi@northeastern.edu::7534dbdc-e057-48ae-a3b2-0d30effdf531" providerId="AD" clId="Web-{8E8BC3A0-3635-4421-B9F6-A42DF86864B1}" dt="2023-12-07T15:06:32.359" v="62"/>
          <ac:spMkLst>
            <pc:docMk/>
            <pc:sldMk cId="0" sldId="273"/>
            <ac:spMk id="7" creationId="{00000000-0000-0000-0000-000000000000}"/>
          </ac:spMkLst>
        </pc:spChg>
        <pc:spChg chg="del">
          <ac:chgData name="Himanshi Dua" userId="S::dua.hi@northeastern.edu::7534dbdc-e057-48ae-a3b2-0d30effdf531" providerId="AD" clId="Web-{8E8BC3A0-3635-4421-B9F6-A42DF86864B1}" dt="2023-12-07T15:06:34.172" v="63"/>
          <ac:spMkLst>
            <pc:docMk/>
            <pc:sldMk cId="0" sldId="273"/>
            <ac:spMk id="8" creationId="{00000000-0000-0000-0000-000000000000}"/>
          </ac:spMkLst>
        </pc:spChg>
        <pc:spChg chg="del mod">
          <ac:chgData name="Himanshi Dua" userId="S::dua.hi@northeastern.edu::7534dbdc-e057-48ae-a3b2-0d30effdf531" providerId="AD" clId="Web-{8E8BC3A0-3635-4421-B9F6-A42DF86864B1}" dt="2023-12-07T15:06:30.734" v="61"/>
          <ac:spMkLst>
            <pc:docMk/>
            <pc:sldMk cId="0" sldId="273"/>
            <ac:spMk id="9" creationId="{00000000-0000-0000-0000-000000000000}"/>
          </ac:spMkLst>
        </pc:spChg>
        <pc:spChg chg="del mod">
          <ac:chgData name="Himanshi Dua" userId="S::dua.hi@northeastern.edu::7534dbdc-e057-48ae-a3b2-0d30effdf531" providerId="AD" clId="Web-{8E8BC3A0-3635-4421-B9F6-A42DF86864B1}" dt="2023-12-07T15:06:20.046" v="56"/>
          <ac:spMkLst>
            <pc:docMk/>
            <pc:sldMk cId="0" sldId="273"/>
            <ac:spMk id="10" creationId="{00000000-0000-0000-0000-000000000000}"/>
          </ac:spMkLst>
        </pc:spChg>
        <pc:picChg chg="add mod">
          <ac:chgData name="Himanshi Dua" userId="S::dua.hi@northeastern.edu::7534dbdc-e057-48ae-a3b2-0d30effdf531" providerId="AD" clId="Web-{8E8BC3A0-3635-4421-B9F6-A42DF86864B1}" dt="2023-12-07T15:07:32.267" v="71" actId="14100"/>
          <ac:picMkLst>
            <pc:docMk/>
            <pc:sldMk cId="0" sldId="273"/>
            <ac:picMk id="11" creationId="{47ABA0B9-D154-2396-89AC-690EB47356FE}"/>
          </ac:picMkLst>
        </pc:picChg>
      </pc:sldChg>
      <pc:sldChg chg="del">
        <pc:chgData name="Himanshi Dua" userId="S::dua.hi@northeastern.edu::7534dbdc-e057-48ae-a3b2-0d30effdf531" providerId="AD" clId="Web-{8E8BC3A0-3635-4421-B9F6-A42DF86864B1}" dt="2023-12-07T15:04:06.042" v="54"/>
        <pc:sldMkLst>
          <pc:docMk/>
          <pc:sldMk cId="1683613355" sldId="275"/>
        </pc:sldMkLst>
      </pc:sldChg>
    </pc:docChg>
  </pc:docChgLst>
  <pc:docChgLst>
    <pc:chgData name="Akanksha Nangia" userId="e3350276-2846-43a5-9624-dad9ea6101dd" providerId="ADAL" clId="{4EC26A47-AF4B-4D8F-9670-F8358E8D2583}"/>
    <pc:docChg chg="undo custSel addSld delSld modSld sldOrd">
      <pc:chgData name="Akanksha Nangia" userId="e3350276-2846-43a5-9624-dad9ea6101dd" providerId="ADAL" clId="{4EC26A47-AF4B-4D8F-9670-F8358E8D2583}" dt="2023-12-07T17:00:01.175" v="421"/>
      <pc:docMkLst>
        <pc:docMk/>
      </pc:docMkLst>
      <pc:sldChg chg="addSp modSp mod">
        <pc:chgData name="Akanksha Nangia" userId="e3350276-2846-43a5-9624-dad9ea6101dd" providerId="ADAL" clId="{4EC26A47-AF4B-4D8F-9670-F8358E8D2583}" dt="2023-12-07T06:23:26.675" v="120" actId="1076"/>
        <pc:sldMkLst>
          <pc:docMk/>
          <pc:sldMk cId="0" sldId="256"/>
        </pc:sldMkLst>
        <pc:picChg chg="add mod">
          <ac:chgData name="Akanksha Nangia" userId="e3350276-2846-43a5-9624-dad9ea6101dd" providerId="ADAL" clId="{4EC26A47-AF4B-4D8F-9670-F8358E8D2583}" dt="2023-12-07T06:23:26.675" v="120" actId="1076"/>
          <ac:picMkLst>
            <pc:docMk/>
            <pc:sldMk cId="0" sldId="256"/>
            <ac:picMk id="15" creationId="{4EE7F1E9-443D-20BB-BD10-01C743649BDC}"/>
          </ac:picMkLst>
        </pc:picChg>
      </pc:sldChg>
      <pc:sldChg chg="modSp mod">
        <pc:chgData name="Akanksha Nangia" userId="e3350276-2846-43a5-9624-dad9ea6101dd" providerId="ADAL" clId="{4EC26A47-AF4B-4D8F-9670-F8358E8D2583}" dt="2023-12-07T15:21:21.696" v="320" actId="207"/>
        <pc:sldMkLst>
          <pc:docMk/>
          <pc:sldMk cId="0" sldId="265"/>
        </pc:sldMkLst>
        <pc:spChg chg="mod">
          <ac:chgData name="Akanksha Nangia" userId="e3350276-2846-43a5-9624-dad9ea6101dd" providerId="ADAL" clId="{4EC26A47-AF4B-4D8F-9670-F8358E8D2583}" dt="2023-12-07T15:21:21.696" v="320" actId="207"/>
          <ac:spMkLst>
            <pc:docMk/>
            <pc:sldMk cId="0" sldId="265"/>
            <ac:spMk id="9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15:21:11.595" v="318" actId="20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15:21:17.973" v="319" actId="207"/>
          <ac:spMkLst>
            <pc:docMk/>
            <pc:sldMk cId="0" sldId="265"/>
            <ac:spMk id="18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15:21:11.595" v="318" actId="207"/>
          <ac:spMkLst>
            <pc:docMk/>
            <pc:sldMk cId="0" sldId="265"/>
            <ac:spMk id="19" creationId="{00000000-0000-0000-0000-000000000000}"/>
          </ac:spMkLst>
        </pc:spChg>
        <pc:grpChg chg="mod">
          <ac:chgData name="Akanksha Nangia" userId="e3350276-2846-43a5-9624-dad9ea6101dd" providerId="ADAL" clId="{4EC26A47-AF4B-4D8F-9670-F8358E8D2583}" dt="2023-12-07T15:21:11.595" v="318" actId="207"/>
          <ac:grpSpMkLst>
            <pc:docMk/>
            <pc:sldMk cId="0" sldId="265"/>
            <ac:grpSpMk id="8" creationId="{00000000-0000-0000-0000-000000000000}"/>
          </ac:grpSpMkLst>
        </pc:grpChg>
        <pc:grpChg chg="mod">
          <ac:chgData name="Akanksha Nangia" userId="e3350276-2846-43a5-9624-dad9ea6101dd" providerId="ADAL" clId="{4EC26A47-AF4B-4D8F-9670-F8358E8D2583}" dt="2023-12-07T15:21:11.595" v="318" actId="207"/>
          <ac:grpSpMkLst>
            <pc:docMk/>
            <pc:sldMk cId="0" sldId="265"/>
            <ac:grpSpMk id="17" creationId="{00000000-0000-0000-0000-000000000000}"/>
          </ac:grpSpMkLst>
        </pc:grpChg>
      </pc:sldChg>
      <pc:sldChg chg="addSp delSp modSp mod setBg">
        <pc:chgData name="Akanksha Nangia" userId="e3350276-2846-43a5-9624-dad9ea6101dd" providerId="ADAL" clId="{4EC26A47-AF4B-4D8F-9670-F8358E8D2583}" dt="2023-12-07T07:04:22.415" v="315" actId="1038"/>
        <pc:sldMkLst>
          <pc:docMk/>
          <pc:sldMk cId="0" sldId="266"/>
        </pc:sldMkLst>
        <pc:spChg chg="mod">
          <ac:chgData name="Akanksha Nangia" userId="e3350276-2846-43a5-9624-dad9ea6101dd" providerId="ADAL" clId="{4EC26A47-AF4B-4D8F-9670-F8358E8D2583}" dt="2023-12-07T07:02:56.962" v="191" actId="1036"/>
          <ac:spMkLst>
            <pc:docMk/>
            <pc:sldMk cId="0" sldId="266"/>
            <ac:spMk id="2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3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Akanksha Nangia" userId="e3350276-2846-43a5-9624-dad9ea6101dd" providerId="ADAL" clId="{4EC26A47-AF4B-4D8F-9670-F8358E8D2583}" dt="2023-12-07T07:04:22.415" v="315" actId="1038"/>
          <ac:spMkLst>
            <pc:docMk/>
            <pc:sldMk cId="0" sldId="266"/>
            <ac:spMk id="5" creationId="{C1A34597-0C2F-97BA-C774-9F5D9DBC93BF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6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7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8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9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0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1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2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3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4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5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6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7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8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19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0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1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2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3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4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5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6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7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8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29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30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31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32" creationId="{00000000-0000-0000-0000-000000000000}"/>
          </ac:spMkLst>
        </pc:spChg>
        <pc:spChg chg="del">
          <ac:chgData name="Akanksha Nangia" userId="e3350276-2846-43a5-9624-dad9ea6101dd" providerId="ADAL" clId="{4EC26A47-AF4B-4D8F-9670-F8358E8D2583}" dt="2023-12-07T05:22:01.390" v="3" actId="478"/>
          <ac:spMkLst>
            <pc:docMk/>
            <pc:sldMk cId="0" sldId="266"/>
            <ac:spMk id="33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07:02:56.962" v="191" actId="1036"/>
          <ac:spMkLst>
            <pc:docMk/>
            <pc:sldMk cId="0" sldId="266"/>
            <ac:spMk id="34" creationId="{00000000-0000-0000-0000-000000000000}"/>
          </ac:spMkLst>
        </pc:spChg>
        <pc:spChg chg="del mod">
          <ac:chgData name="Akanksha Nangia" userId="e3350276-2846-43a5-9624-dad9ea6101dd" providerId="ADAL" clId="{4EC26A47-AF4B-4D8F-9670-F8358E8D2583}" dt="2023-12-07T06:21:37.423" v="113" actId="478"/>
          <ac:spMkLst>
            <pc:docMk/>
            <pc:sldMk cId="0" sldId="266"/>
            <ac:spMk id="35" creationId="{00000000-0000-0000-0000-000000000000}"/>
          </ac:spMkLst>
        </pc:spChg>
        <pc:graphicFrameChg chg="add mod">
          <ac:chgData name="Akanksha Nangia" userId="e3350276-2846-43a5-9624-dad9ea6101dd" providerId="ADAL" clId="{4EC26A47-AF4B-4D8F-9670-F8358E8D2583}" dt="2023-12-07T07:03:02.992" v="194" actId="1035"/>
          <ac:graphicFrameMkLst>
            <pc:docMk/>
            <pc:sldMk cId="0" sldId="266"/>
            <ac:graphicFrameMk id="3" creationId="{AC575549-F518-598B-B90A-08DF79CDF57F}"/>
          </ac:graphicFrameMkLst>
        </pc:graphicFrameChg>
        <pc:graphicFrameChg chg="add mod">
          <ac:chgData name="Akanksha Nangia" userId="e3350276-2846-43a5-9624-dad9ea6101dd" providerId="ADAL" clId="{4EC26A47-AF4B-4D8F-9670-F8358E8D2583}" dt="2023-12-07T07:03:02.992" v="194" actId="1035"/>
          <ac:graphicFrameMkLst>
            <pc:docMk/>
            <pc:sldMk cId="0" sldId="266"/>
            <ac:graphicFrameMk id="4" creationId="{9FC5B015-BA35-1D10-E78B-075739A17214}"/>
          </ac:graphicFrameMkLst>
        </pc:graphicFrameChg>
        <pc:graphicFrameChg chg="add del mod">
          <ac:chgData name="Akanksha Nangia" userId="e3350276-2846-43a5-9624-dad9ea6101dd" providerId="ADAL" clId="{4EC26A47-AF4B-4D8F-9670-F8358E8D2583}" dt="2023-12-07T06:58:23.552" v="168" actId="478"/>
          <ac:graphicFrameMkLst>
            <pc:docMk/>
            <pc:sldMk cId="0" sldId="266"/>
            <ac:graphicFrameMk id="46" creationId="{9FC5B015-BA35-1D10-E78B-075739A17214}"/>
          </ac:graphicFrameMkLst>
        </pc:graphicFrameChg>
        <pc:graphicFrameChg chg="add del mod">
          <ac:chgData name="Akanksha Nangia" userId="e3350276-2846-43a5-9624-dad9ea6101dd" providerId="ADAL" clId="{4EC26A47-AF4B-4D8F-9670-F8358E8D2583}" dt="2023-12-07T06:54:10.280" v="162" actId="478"/>
          <ac:graphicFrameMkLst>
            <pc:docMk/>
            <pc:sldMk cId="0" sldId="266"/>
            <ac:graphicFrameMk id="47" creationId="{099864E4-E6A7-03E5-CA08-1F74F5F19C42}"/>
          </ac:graphicFrameMkLst>
        </pc:graphicFrameChg>
        <pc:picChg chg="add del mod">
          <ac:chgData name="Akanksha Nangia" userId="e3350276-2846-43a5-9624-dad9ea6101dd" providerId="ADAL" clId="{4EC26A47-AF4B-4D8F-9670-F8358E8D2583}" dt="2023-12-07T06:17:23.630" v="44" actId="478"/>
          <ac:picMkLst>
            <pc:docMk/>
            <pc:sldMk cId="0" sldId="266"/>
            <ac:picMk id="37" creationId="{98FDCC6B-7117-A278-8B24-F74043C02CF8}"/>
          </ac:picMkLst>
        </pc:picChg>
        <pc:picChg chg="add mod">
          <ac:chgData name="Akanksha Nangia" userId="e3350276-2846-43a5-9624-dad9ea6101dd" providerId="ADAL" clId="{4EC26A47-AF4B-4D8F-9670-F8358E8D2583}" dt="2023-12-07T07:02:56.962" v="191" actId="1036"/>
          <ac:picMkLst>
            <pc:docMk/>
            <pc:sldMk cId="0" sldId="266"/>
            <ac:picMk id="39" creationId="{5B7EE828-82A3-502E-4F3F-CB9EF9C28530}"/>
          </ac:picMkLst>
        </pc:picChg>
        <pc:picChg chg="add mod">
          <ac:chgData name="Akanksha Nangia" userId="e3350276-2846-43a5-9624-dad9ea6101dd" providerId="ADAL" clId="{4EC26A47-AF4B-4D8F-9670-F8358E8D2583}" dt="2023-12-07T07:02:56.962" v="191" actId="1036"/>
          <ac:picMkLst>
            <pc:docMk/>
            <pc:sldMk cId="0" sldId="266"/>
            <ac:picMk id="41" creationId="{B855231C-CD88-65D8-B1A7-7437C204A143}"/>
          </ac:picMkLst>
        </pc:picChg>
        <pc:picChg chg="add mod">
          <ac:chgData name="Akanksha Nangia" userId="e3350276-2846-43a5-9624-dad9ea6101dd" providerId="ADAL" clId="{4EC26A47-AF4B-4D8F-9670-F8358E8D2583}" dt="2023-12-07T07:02:56.962" v="191" actId="1036"/>
          <ac:picMkLst>
            <pc:docMk/>
            <pc:sldMk cId="0" sldId="266"/>
            <ac:picMk id="43" creationId="{2BFDA097-4105-BCA9-DA2E-7F8281CE7FF7}"/>
          </ac:picMkLst>
        </pc:picChg>
        <pc:picChg chg="add mod">
          <ac:chgData name="Akanksha Nangia" userId="e3350276-2846-43a5-9624-dad9ea6101dd" providerId="ADAL" clId="{4EC26A47-AF4B-4D8F-9670-F8358E8D2583}" dt="2023-12-07T07:02:56.962" v="191" actId="1036"/>
          <ac:picMkLst>
            <pc:docMk/>
            <pc:sldMk cId="0" sldId="266"/>
            <ac:picMk id="45" creationId="{80BA6B6B-BE45-185A-BCC4-5A2BFB51BCA0}"/>
          </ac:picMkLst>
        </pc:picChg>
      </pc:sldChg>
      <pc:sldChg chg="delSp modSp mod">
        <pc:chgData name="Akanksha Nangia" userId="e3350276-2846-43a5-9624-dad9ea6101dd" providerId="ADAL" clId="{4EC26A47-AF4B-4D8F-9670-F8358E8D2583}" dt="2023-12-07T16:56:52.176" v="419" actId="20577"/>
        <pc:sldMkLst>
          <pc:docMk/>
          <pc:sldMk cId="0" sldId="267"/>
        </pc:sldMkLst>
        <pc:spChg chg="del">
          <ac:chgData name="Akanksha Nangia" userId="e3350276-2846-43a5-9624-dad9ea6101dd" providerId="ADAL" clId="{4EC26A47-AF4B-4D8F-9670-F8358E8D2583}" dt="2023-12-07T04:49:20.115" v="2" actId="478"/>
          <ac:spMkLst>
            <pc:docMk/>
            <pc:sldMk cId="0" sldId="267"/>
            <ac:spMk id="3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16:56:52.176" v="419" actId="20577"/>
          <ac:spMkLst>
            <pc:docMk/>
            <pc:sldMk cId="0" sldId="267"/>
            <ac:spMk id="14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15:35:02.984" v="402" actId="5793"/>
          <ac:spMkLst>
            <pc:docMk/>
            <pc:sldMk cId="0" sldId="267"/>
            <ac:spMk id="18" creationId="{00000000-0000-0000-0000-000000000000}"/>
          </ac:spMkLst>
        </pc:spChg>
      </pc:sldChg>
      <pc:sldChg chg="modSp mod ord">
        <pc:chgData name="Akanksha Nangia" userId="e3350276-2846-43a5-9624-dad9ea6101dd" providerId="ADAL" clId="{4EC26A47-AF4B-4D8F-9670-F8358E8D2583}" dt="2023-12-07T17:00:01.175" v="421"/>
        <pc:sldMkLst>
          <pc:docMk/>
          <pc:sldMk cId="0" sldId="268"/>
        </pc:sldMkLst>
        <pc:spChg chg="mod">
          <ac:chgData name="Akanksha Nangia" userId="e3350276-2846-43a5-9624-dad9ea6101dd" providerId="ADAL" clId="{4EC26A47-AF4B-4D8F-9670-F8358E8D2583}" dt="2023-12-07T07:05:01.902" v="316" actId="14100"/>
          <ac:spMkLst>
            <pc:docMk/>
            <pc:sldMk cId="0" sldId="268"/>
            <ac:spMk id="34" creationId="{00000000-0000-0000-0000-000000000000}"/>
          </ac:spMkLst>
        </pc:spChg>
      </pc:sldChg>
      <pc:sldChg chg="modSp mod">
        <pc:chgData name="Akanksha Nangia" userId="e3350276-2846-43a5-9624-dad9ea6101dd" providerId="ADAL" clId="{4EC26A47-AF4B-4D8F-9670-F8358E8D2583}" dt="2023-12-07T05:23:39.901" v="31" actId="552"/>
        <pc:sldMkLst>
          <pc:docMk/>
          <pc:sldMk cId="0" sldId="269"/>
        </pc:sldMkLst>
        <pc:spChg chg="mod">
          <ac:chgData name="Akanksha Nangia" userId="e3350276-2846-43a5-9624-dad9ea6101dd" providerId="ADAL" clId="{4EC26A47-AF4B-4D8F-9670-F8358E8D2583}" dt="2023-12-07T05:23:39.901" v="31" actId="552"/>
          <ac:spMkLst>
            <pc:docMk/>
            <pc:sldMk cId="0" sldId="269"/>
            <ac:spMk id="4" creationId="{00000000-0000-0000-0000-000000000000}"/>
          </ac:spMkLst>
        </pc:spChg>
        <pc:spChg chg="mod">
          <ac:chgData name="Akanksha Nangia" userId="e3350276-2846-43a5-9624-dad9ea6101dd" providerId="ADAL" clId="{4EC26A47-AF4B-4D8F-9670-F8358E8D2583}" dt="2023-12-07T05:23:39.901" v="31" actId="552"/>
          <ac:spMkLst>
            <pc:docMk/>
            <pc:sldMk cId="0" sldId="269"/>
            <ac:spMk id="5" creationId="{00000000-0000-0000-0000-000000000000}"/>
          </ac:spMkLst>
        </pc:spChg>
      </pc:sldChg>
      <pc:sldChg chg="del">
        <pc:chgData name="Akanksha Nangia" userId="e3350276-2846-43a5-9624-dad9ea6101dd" providerId="ADAL" clId="{4EC26A47-AF4B-4D8F-9670-F8358E8D2583}" dt="2023-12-07T04:49:03.739" v="1" actId="47"/>
        <pc:sldMkLst>
          <pc:docMk/>
          <pc:sldMk cId="0" sldId="271"/>
        </pc:sldMkLst>
      </pc:sldChg>
      <pc:sldChg chg="del">
        <pc:chgData name="Akanksha Nangia" userId="e3350276-2846-43a5-9624-dad9ea6101dd" providerId="ADAL" clId="{4EC26A47-AF4B-4D8F-9670-F8358E8D2583}" dt="2023-12-07T04:49:03.739" v="1" actId="47"/>
        <pc:sldMkLst>
          <pc:docMk/>
          <pc:sldMk cId="0" sldId="272"/>
        </pc:sldMkLst>
      </pc:sldChg>
      <pc:sldChg chg="add">
        <pc:chgData name="Akanksha Nangia" userId="e3350276-2846-43a5-9624-dad9ea6101dd" providerId="ADAL" clId="{4EC26A47-AF4B-4D8F-9670-F8358E8D2583}" dt="2023-12-07T04:48:43.629" v="0"/>
        <pc:sldMkLst>
          <pc:docMk/>
          <pc:sldMk cId="2346106851" sldId="276"/>
        </pc:sldMkLst>
      </pc:sldChg>
      <pc:sldChg chg="modSp add mod">
        <pc:chgData name="Akanksha Nangia" userId="e3350276-2846-43a5-9624-dad9ea6101dd" providerId="ADAL" clId="{4EC26A47-AF4B-4D8F-9670-F8358E8D2583}" dt="2023-12-07T16:17:02.808" v="410"/>
        <pc:sldMkLst>
          <pc:docMk/>
          <pc:sldMk cId="3489271330" sldId="277"/>
        </pc:sldMkLst>
        <pc:spChg chg="mod">
          <ac:chgData name="Akanksha Nangia" userId="e3350276-2846-43a5-9624-dad9ea6101dd" providerId="ADAL" clId="{4EC26A47-AF4B-4D8F-9670-F8358E8D2583}" dt="2023-12-07T16:17:02.808" v="410"/>
          <ac:spMkLst>
            <pc:docMk/>
            <pc:sldMk cId="3489271330" sldId="277"/>
            <ac:spMk id="4096" creationId="{388A6D9F-9F3B-B1F6-BEE1-578B51021B18}"/>
          </ac:spMkLst>
        </pc:spChg>
        <pc:picChg chg="mod">
          <ac:chgData name="Akanksha Nangia" userId="e3350276-2846-43a5-9624-dad9ea6101dd" providerId="ADAL" clId="{4EC26A47-AF4B-4D8F-9670-F8358E8D2583}" dt="2023-12-07T15:42:20.826" v="406" actId="1037"/>
          <ac:picMkLst>
            <pc:docMk/>
            <pc:sldMk cId="3489271330" sldId="277"/>
            <ac:picMk id="4115" creationId="{6D31504E-2A5D-291A-E820-0F39261BEED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05a25728af3e4/Documents/1%20Fall%20sem%202023/MISM%206205%20Data%20Wrangling%20for%20Business/Project/Trend%20analysis/Trend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af05a25728af3e4/Documents/1%20Fall%20sem%202023/MISM%206205%20Data%20Wrangling%20for%20Business/Project/Trend%20analysis/Trend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[Trend analysis.xlsx]Sheet1!PivotTable2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Sheet1!$B$24:$B$25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Sheet1!$A$26:$A$30</c:f>
              <c:strCache>
                <c:ptCount val="4"/>
                <c:pt idx="0">
                  <c:v>Underweight</c:v>
                </c:pt>
                <c:pt idx="1">
                  <c:v>Normal weight</c:v>
                </c:pt>
                <c:pt idx="2">
                  <c:v>Overweight</c:v>
                </c:pt>
                <c:pt idx="3">
                  <c:v>Obese</c:v>
                </c:pt>
              </c:strCache>
            </c:strRef>
          </c:cat>
          <c:val>
            <c:numRef>
              <c:f>Sheet1!$B$26:$B$30</c:f>
              <c:numCache>
                <c:formatCode>0.00%</c:formatCode>
                <c:ptCount val="4"/>
                <c:pt idx="0">
                  <c:v>0.93333333333333335</c:v>
                </c:pt>
                <c:pt idx="1">
                  <c:v>0.9169675090252708</c:v>
                </c:pt>
                <c:pt idx="2">
                  <c:v>0.86742524477374972</c:v>
                </c:pt>
                <c:pt idx="3">
                  <c:v>0.7554034582132565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B-49BC-8995-7C685D89E6D1}"/>
            </c:ext>
          </c:extLst>
        </c:ser>
        <c:ser>
          <c:idx val="1"/>
          <c:order val="1"/>
          <c:tx>
            <c:strRef>
              <c:f>Sheet1!$C$24:$C$25</c:f>
              <c:strCache>
                <c:ptCount val="1"/>
                <c:pt idx="0">
                  <c:v>No, pre-diabetes or borderline diabetes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Sheet1!$A$26:$A$30</c:f>
              <c:strCache>
                <c:ptCount val="4"/>
                <c:pt idx="0">
                  <c:v>Underweight</c:v>
                </c:pt>
                <c:pt idx="1">
                  <c:v>Normal weight</c:v>
                </c:pt>
                <c:pt idx="2">
                  <c:v>Overweight</c:v>
                </c:pt>
                <c:pt idx="3">
                  <c:v>Obese</c:v>
                </c:pt>
              </c:strCache>
            </c:strRef>
          </c:cat>
          <c:val>
            <c:numRef>
              <c:f>Sheet1!$C$26:$C$30</c:f>
              <c:numCache>
                <c:formatCode>0.00%</c:formatCode>
                <c:ptCount val="4"/>
                <c:pt idx="0">
                  <c:v>1.5384615384615385E-2</c:v>
                </c:pt>
                <c:pt idx="1">
                  <c:v>1.3477737665463297E-2</c:v>
                </c:pt>
                <c:pt idx="2">
                  <c:v>2.2228102672664726E-2</c:v>
                </c:pt>
                <c:pt idx="3">
                  <c:v>3.9625360230547552E-2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CB-49BC-8995-7C685D89E6D1}"/>
            </c:ext>
          </c:extLst>
        </c:ser>
        <c:ser>
          <c:idx val="2"/>
          <c:order val="2"/>
          <c:tx>
            <c:strRef>
              <c:f>Sheet1!$D$24:$D$25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Sheet1!$A$26:$A$30</c:f>
              <c:strCache>
                <c:ptCount val="4"/>
                <c:pt idx="0">
                  <c:v>Underweight</c:v>
                </c:pt>
                <c:pt idx="1">
                  <c:v>Normal weight</c:v>
                </c:pt>
                <c:pt idx="2">
                  <c:v>Overweight</c:v>
                </c:pt>
                <c:pt idx="3">
                  <c:v>Obese</c:v>
                </c:pt>
              </c:strCache>
            </c:strRef>
          </c:cat>
          <c:val>
            <c:numRef>
              <c:f>Sheet1!$D$26:$D$30</c:f>
              <c:numCache>
                <c:formatCode>0.00%</c:formatCode>
                <c:ptCount val="4"/>
                <c:pt idx="0">
                  <c:v>4.1025641025641026E-2</c:v>
                </c:pt>
                <c:pt idx="1">
                  <c:v>5.2466907340553551E-2</c:v>
                </c:pt>
                <c:pt idx="2">
                  <c:v>9.4734056628737767E-2</c:v>
                </c:pt>
                <c:pt idx="3">
                  <c:v>0.18695965417867436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CB-49BC-8995-7C685D89E6D1}"/>
            </c:ext>
          </c:extLst>
        </c:ser>
        <c:ser>
          <c:idx val="3"/>
          <c:order val="3"/>
          <c:tx>
            <c:strRef>
              <c:f>Sheet1!$E$24:$E$25</c:f>
              <c:strCache>
                <c:ptCount val="1"/>
                <c:pt idx="0">
                  <c:v>Yes, but female told only during pregnancy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Sheet1!$A$26:$A$30</c:f>
              <c:strCache>
                <c:ptCount val="4"/>
                <c:pt idx="0">
                  <c:v>Underweight</c:v>
                </c:pt>
                <c:pt idx="1">
                  <c:v>Normal weight</c:v>
                </c:pt>
                <c:pt idx="2">
                  <c:v>Overweight</c:v>
                </c:pt>
                <c:pt idx="3">
                  <c:v>Obese</c:v>
                </c:pt>
              </c:strCache>
            </c:strRef>
          </c:cat>
          <c:val>
            <c:numRef>
              <c:f>Sheet1!$E$26:$E$30</c:f>
              <c:numCache>
                <c:formatCode>0.00%</c:formatCode>
                <c:ptCount val="4"/>
                <c:pt idx="0">
                  <c:v>1.0256410256410256E-2</c:v>
                </c:pt>
                <c:pt idx="1">
                  <c:v>1.7087845968712396E-2</c:v>
                </c:pt>
                <c:pt idx="2">
                  <c:v>1.5612595924847844E-2</c:v>
                </c:pt>
                <c:pt idx="3">
                  <c:v>1.8011527377521614E-2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CB-49BC-8995-7C685D89E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952334159"/>
        <c:axId val="1733283760"/>
      </c:barChart>
      <c:catAx>
        <c:axId val="952334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283760"/>
        <c:crosses val="autoZero"/>
        <c:auto val="1"/>
        <c:lblAlgn val="ctr"/>
        <c:lblOffset val="100"/>
        <c:noMultiLvlLbl val="0"/>
      </c:catAx>
      <c:valAx>
        <c:axId val="173328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34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[Trend analysis.xlsx]Sheet1!PivotTable1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D6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D6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D6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Sheet1!$B$3:$B$4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 and older</c:v>
                </c:pt>
              </c:strCache>
            </c:strRef>
          </c:cat>
          <c:val>
            <c:numRef>
              <c:f>Sheet1!$B$5:$B$11</c:f>
              <c:numCache>
                <c:formatCode>0.00%</c:formatCode>
                <c:ptCount val="6"/>
                <c:pt idx="0">
                  <c:v>0.96084656084656084</c:v>
                </c:pt>
                <c:pt idx="1">
                  <c:v>0.95059288537549402</c:v>
                </c:pt>
                <c:pt idx="2">
                  <c:v>0.91309823677581869</c:v>
                </c:pt>
                <c:pt idx="3">
                  <c:v>0.8695156695156695</c:v>
                </c:pt>
                <c:pt idx="4">
                  <c:v>0.8172097759674134</c:v>
                </c:pt>
                <c:pt idx="5">
                  <c:v>0.7767145135566188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7-47FC-971A-F327A60886B2}"/>
            </c:ext>
          </c:extLst>
        </c:ser>
        <c:ser>
          <c:idx val="1"/>
          <c:order val="1"/>
          <c:tx>
            <c:strRef>
              <c:f>Sheet1!$C$3:$C$4</c:f>
              <c:strCache>
                <c:ptCount val="1"/>
                <c:pt idx="0">
                  <c:v>No, pre-diabetes or borderline diabetes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 and older</c:v>
                </c:pt>
              </c:strCache>
            </c:strRef>
          </c:cat>
          <c:val>
            <c:numRef>
              <c:f>Sheet1!$C$5:$C$11</c:f>
              <c:numCache>
                <c:formatCode>0.00%</c:formatCode>
                <c:ptCount val="6"/>
                <c:pt idx="0">
                  <c:v>1.164021164021164E-2</c:v>
                </c:pt>
                <c:pt idx="1">
                  <c:v>1.1857707509881422E-2</c:v>
                </c:pt>
                <c:pt idx="2">
                  <c:v>1.7002518891687659E-2</c:v>
                </c:pt>
                <c:pt idx="3">
                  <c:v>1.6524216524216526E-2</c:v>
                </c:pt>
                <c:pt idx="4">
                  <c:v>2.9022403258655804E-2</c:v>
                </c:pt>
                <c:pt idx="5">
                  <c:v>3.5406698564593303E-2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97-47FC-971A-F327A60886B2}"/>
            </c:ext>
          </c:extLst>
        </c:ser>
        <c:ser>
          <c:idx val="2"/>
          <c:order val="2"/>
          <c:tx>
            <c:strRef>
              <c:f>Sheet1!$D$3:$D$4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Sheet1!$A$5:$A$11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 and older</c:v>
                </c:pt>
              </c:strCache>
            </c:strRef>
          </c:cat>
          <c:val>
            <c:numRef>
              <c:f>Sheet1!$D$5:$D$11</c:f>
              <c:numCache>
                <c:formatCode>0.00%</c:formatCode>
                <c:ptCount val="6"/>
                <c:pt idx="0">
                  <c:v>1.5873015873015872E-2</c:v>
                </c:pt>
                <c:pt idx="1">
                  <c:v>1.5151515151515152E-2</c:v>
                </c:pt>
                <c:pt idx="2">
                  <c:v>3.7783375314861464E-2</c:v>
                </c:pt>
                <c:pt idx="3">
                  <c:v>9.1737891737891736E-2</c:v>
                </c:pt>
                <c:pt idx="4">
                  <c:v>0.14358452138492872</c:v>
                </c:pt>
                <c:pt idx="5">
                  <c:v>0.17926634768740032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97-47FC-971A-F327A60886B2}"/>
            </c:ext>
          </c:extLst>
        </c:ser>
        <c:ser>
          <c:idx val="3"/>
          <c:order val="3"/>
          <c:tx>
            <c:strRef>
              <c:f>Sheet1!$E$3:$E$4</c:f>
              <c:strCache>
                <c:ptCount val="1"/>
                <c:pt idx="0">
                  <c:v>Yes, but female told only during pregnancy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Sheet1!$A$5:$A$11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 and older</c:v>
                </c:pt>
              </c:strCache>
            </c:strRef>
          </c:cat>
          <c:val>
            <c:numRef>
              <c:f>Sheet1!$E$5:$E$11</c:f>
              <c:numCache>
                <c:formatCode>0.00%</c:formatCode>
                <c:ptCount val="6"/>
                <c:pt idx="0">
                  <c:v>1.164021164021164E-2</c:v>
                </c:pt>
                <c:pt idx="1">
                  <c:v>2.2397891963109356E-2</c:v>
                </c:pt>
                <c:pt idx="2">
                  <c:v>3.2115869017632241E-2</c:v>
                </c:pt>
                <c:pt idx="3">
                  <c:v>2.2222222222222223E-2</c:v>
                </c:pt>
                <c:pt idx="4">
                  <c:v>1.0183299389002037E-2</c:v>
                </c:pt>
                <c:pt idx="5">
                  <c:v>8.6124401913875593E-3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97-47FC-971A-F327A60886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100"/>
        <c:axId val="88126831"/>
        <c:axId val="93673679"/>
      </c:barChart>
      <c:catAx>
        <c:axId val="88126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73679"/>
        <c:crosses val="autoZero"/>
        <c:auto val="1"/>
        <c:lblAlgn val="ctr"/>
        <c:lblOffset val="100"/>
        <c:noMultiLvlLbl val="0"/>
      </c:catAx>
      <c:valAx>
        <c:axId val="93673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2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1420283"/>
            <a:ext cx="421005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2590800"/>
            <a:ext cx="34671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5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0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38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5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36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1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90925" y="183092"/>
            <a:ext cx="1114425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650" y="183092"/>
            <a:ext cx="3260725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253" y="2937934"/>
            <a:ext cx="4210050" cy="908050"/>
          </a:xfrm>
        </p:spPr>
        <p:txBody>
          <a:bodyPr anchor="t"/>
          <a:lstStyle>
            <a:lvl1pPr algn="l">
              <a:defRPr sz="21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253" y="1937809"/>
            <a:ext cx="4210050" cy="1000125"/>
          </a:xfrm>
        </p:spPr>
        <p:txBody>
          <a:bodyPr anchor="b"/>
          <a:lstStyle>
            <a:lvl1pPr marL="0" indent="0">
              <a:buNone/>
              <a:defRPr sz="1083">
                <a:solidFill>
                  <a:schemeClr val="tx1">
                    <a:tint val="75000"/>
                  </a:schemeClr>
                </a:solidFill>
              </a:defRPr>
            </a:lvl1pPr>
            <a:lvl2pPr marL="247665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2pPr>
            <a:lvl3pPr marL="495330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3pPr>
            <a:lvl4pPr marL="742996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4pPr>
            <a:lvl5pPr marL="990661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5pPr>
            <a:lvl6pPr marL="1238326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6pPr>
            <a:lvl7pPr marL="1485991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7pPr>
            <a:lvl8pPr marL="1733657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8pPr>
            <a:lvl9pPr marL="1981322" indent="0">
              <a:buNone/>
              <a:defRPr sz="7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650" y="1066800"/>
            <a:ext cx="2187575" cy="3017309"/>
          </a:xfrm>
        </p:spPr>
        <p:txBody>
          <a:bodyPr/>
          <a:lstStyle>
            <a:lvl1pPr>
              <a:defRPr sz="1517"/>
            </a:lvl1pPr>
            <a:lvl2pPr>
              <a:defRPr sz="1300"/>
            </a:lvl2pPr>
            <a:lvl3pPr>
              <a:defRPr sz="1083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7775" y="1066800"/>
            <a:ext cx="2187575" cy="3017309"/>
          </a:xfrm>
        </p:spPr>
        <p:txBody>
          <a:bodyPr/>
          <a:lstStyle>
            <a:lvl1pPr>
              <a:defRPr sz="1517"/>
            </a:lvl1pPr>
            <a:lvl2pPr>
              <a:defRPr sz="1300"/>
            </a:lvl2pPr>
            <a:lvl3pPr>
              <a:defRPr sz="1083"/>
            </a:lvl3pPr>
            <a:lvl4pPr>
              <a:defRPr sz="975"/>
            </a:lvl4pPr>
            <a:lvl5pPr>
              <a:defRPr sz="975"/>
            </a:lvl5pPr>
            <a:lvl6pPr>
              <a:defRPr sz="975"/>
            </a:lvl6pPr>
            <a:lvl7pPr>
              <a:defRPr sz="975"/>
            </a:lvl7pPr>
            <a:lvl8pPr>
              <a:defRPr sz="975"/>
            </a:lvl8pPr>
            <a:lvl9pPr>
              <a:defRPr sz="9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023409"/>
            <a:ext cx="2188435" cy="426508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" y="1449917"/>
            <a:ext cx="2188435" cy="2634192"/>
          </a:xfrm>
        </p:spPr>
        <p:txBody>
          <a:bodyPr/>
          <a:lstStyle>
            <a:lvl1pPr>
              <a:defRPr sz="1300"/>
            </a:lvl1pPr>
            <a:lvl2pPr>
              <a:defRPr sz="1083"/>
            </a:lvl2pPr>
            <a:lvl3pPr>
              <a:defRPr sz="975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16055" y="1023409"/>
            <a:ext cx="2189295" cy="426508"/>
          </a:xfrm>
        </p:spPr>
        <p:txBody>
          <a:bodyPr anchor="b"/>
          <a:lstStyle>
            <a:lvl1pPr marL="0" indent="0">
              <a:buNone/>
              <a:defRPr sz="1300" b="1"/>
            </a:lvl1pPr>
            <a:lvl2pPr marL="247665" indent="0">
              <a:buNone/>
              <a:defRPr sz="1083" b="1"/>
            </a:lvl2pPr>
            <a:lvl3pPr marL="495330" indent="0">
              <a:buNone/>
              <a:defRPr sz="975" b="1"/>
            </a:lvl3pPr>
            <a:lvl4pPr marL="742996" indent="0">
              <a:buNone/>
              <a:defRPr sz="867" b="1"/>
            </a:lvl4pPr>
            <a:lvl5pPr marL="990661" indent="0">
              <a:buNone/>
              <a:defRPr sz="867" b="1"/>
            </a:lvl5pPr>
            <a:lvl6pPr marL="1238326" indent="0">
              <a:buNone/>
              <a:defRPr sz="867" b="1"/>
            </a:lvl6pPr>
            <a:lvl7pPr marL="1485991" indent="0">
              <a:buNone/>
              <a:defRPr sz="867" b="1"/>
            </a:lvl7pPr>
            <a:lvl8pPr marL="1733657" indent="0">
              <a:buNone/>
              <a:defRPr sz="867" b="1"/>
            </a:lvl8pPr>
            <a:lvl9pPr marL="1981322" indent="0">
              <a:buNone/>
              <a:defRPr sz="8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16055" y="1449917"/>
            <a:ext cx="2189295" cy="2634192"/>
          </a:xfrm>
        </p:spPr>
        <p:txBody>
          <a:bodyPr/>
          <a:lstStyle>
            <a:lvl1pPr>
              <a:defRPr sz="1300"/>
            </a:lvl1pPr>
            <a:lvl2pPr>
              <a:defRPr sz="1083"/>
            </a:lvl2pPr>
            <a:lvl3pPr>
              <a:defRPr sz="975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182033"/>
            <a:ext cx="1629503" cy="774700"/>
          </a:xfrm>
        </p:spPr>
        <p:txBody>
          <a:bodyPr anchor="b"/>
          <a:lstStyle>
            <a:lvl1pPr algn="l">
              <a:defRPr sz="108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6485" y="182034"/>
            <a:ext cx="2768865" cy="3902075"/>
          </a:xfrm>
        </p:spPr>
        <p:txBody>
          <a:bodyPr/>
          <a:lstStyle>
            <a:lvl1pPr>
              <a:defRPr sz="1733"/>
            </a:lvl1pPr>
            <a:lvl2pPr>
              <a:defRPr sz="1517"/>
            </a:lvl2pPr>
            <a:lvl3pPr>
              <a:defRPr sz="1300"/>
            </a:lvl3pPr>
            <a:lvl4pPr>
              <a:defRPr sz="1083"/>
            </a:lvl4pPr>
            <a:lvl5pPr>
              <a:defRPr sz="1083"/>
            </a:lvl5pPr>
            <a:lvl6pPr>
              <a:defRPr sz="1083"/>
            </a:lvl6pPr>
            <a:lvl7pPr>
              <a:defRPr sz="1083"/>
            </a:lvl7pPr>
            <a:lvl8pPr>
              <a:defRPr sz="1083"/>
            </a:lvl8pPr>
            <a:lvl9pPr>
              <a:defRPr sz="1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650" y="956734"/>
            <a:ext cx="1629503" cy="3127375"/>
          </a:xfrm>
        </p:spPr>
        <p:txBody>
          <a:bodyPr/>
          <a:lstStyle>
            <a:lvl1pPr marL="0" indent="0">
              <a:buNone/>
              <a:defRPr sz="758"/>
            </a:lvl1pPr>
            <a:lvl2pPr marL="247665" indent="0">
              <a:buNone/>
              <a:defRPr sz="650"/>
            </a:lvl2pPr>
            <a:lvl3pPr marL="495330" indent="0">
              <a:buNone/>
              <a:defRPr sz="542"/>
            </a:lvl3pPr>
            <a:lvl4pPr marL="742996" indent="0">
              <a:buNone/>
              <a:defRPr sz="488"/>
            </a:lvl4pPr>
            <a:lvl5pPr marL="990661" indent="0">
              <a:buNone/>
              <a:defRPr sz="488"/>
            </a:lvl5pPr>
            <a:lvl6pPr marL="1238326" indent="0">
              <a:buNone/>
              <a:defRPr sz="488"/>
            </a:lvl6pPr>
            <a:lvl7pPr marL="1485991" indent="0">
              <a:buNone/>
              <a:defRPr sz="488"/>
            </a:lvl7pPr>
            <a:lvl8pPr marL="1733657" indent="0">
              <a:buNone/>
              <a:defRPr sz="488"/>
            </a:lvl8pPr>
            <a:lvl9pPr marL="1981322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823" y="3200400"/>
            <a:ext cx="2971800" cy="377825"/>
          </a:xfrm>
        </p:spPr>
        <p:txBody>
          <a:bodyPr anchor="b"/>
          <a:lstStyle>
            <a:lvl1pPr algn="l">
              <a:defRPr sz="108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0823" y="408517"/>
            <a:ext cx="2971800" cy="2743200"/>
          </a:xfrm>
        </p:spPr>
        <p:txBody>
          <a:bodyPr/>
          <a:lstStyle>
            <a:lvl1pPr marL="0" indent="0">
              <a:buNone/>
              <a:defRPr sz="1733"/>
            </a:lvl1pPr>
            <a:lvl2pPr marL="247665" indent="0">
              <a:buNone/>
              <a:defRPr sz="1517"/>
            </a:lvl2pPr>
            <a:lvl3pPr marL="495330" indent="0">
              <a:buNone/>
              <a:defRPr sz="1300"/>
            </a:lvl3pPr>
            <a:lvl4pPr marL="742996" indent="0">
              <a:buNone/>
              <a:defRPr sz="1083"/>
            </a:lvl4pPr>
            <a:lvl5pPr marL="990661" indent="0">
              <a:buNone/>
              <a:defRPr sz="1083"/>
            </a:lvl5pPr>
            <a:lvl6pPr marL="1238326" indent="0">
              <a:buNone/>
              <a:defRPr sz="1083"/>
            </a:lvl6pPr>
            <a:lvl7pPr marL="1485991" indent="0">
              <a:buNone/>
              <a:defRPr sz="1083"/>
            </a:lvl7pPr>
            <a:lvl8pPr marL="1733657" indent="0">
              <a:buNone/>
              <a:defRPr sz="1083"/>
            </a:lvl8pPr>
            <a:lvl9pPr marL="1981322" indent="0">
              <a:buNone/>
              <a:defRPr sz="108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823" y="3578225"/>
            <a:ext cx="2971800" cy="536575"/>
          </a:xfrm>
        </p:spPr>
        <p:txBody>
          <a:bodyPr/>
          <a:lstStyle>
            <a:lvl1pPr marL="0" indent="0">
              <a:buNone/>
              <a:defRPr sz="758"/>
            </a:lvl1pPr>
            <a:lvl2pPr marL="247665" indent="0">
              <a:buNone/>
              <a:defRPr sz="650"/>
            </a:lvl2pPr>
            <a:lvl3pPr marL="495330" indent="0">
              <a:buNone/>
              <a:defRPr sz="542"/>
            </a:lvl3pPr>
            <a:lvl4pPr marL="742996" indent="0">
              <a:buNone/>
              <a:defRPr sz="488"/>
            </a:lvl4pPr>
            <a:lvl5pPr marL="990661" indent="0">
              <a:buNone/>
              <a:defRPr sz="488"/>
            </a:lvl5pPr>
            <a:lvl6pPr marL="1238326" indent="0">
              <a:buNone/>
              <a:defRPr sz="488"/>
            </a:lvl6pPr>
            <a:lvl7pPr marL="1485991" indent="0">
              <a:buNone/>
              <a:defRPr sz="488"/>
            </a:lvl7pPr>
            <a:lvl8pPr marL="1733657" indent="0">
              <a:buNone/>
              <a:defRPr sz="488"/>
            </a:lvl8pPr>
            <a:lvl9pPr marL="1981322" indent="0">
              <a:buNone/>
              <a:defRPr sz="4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" y="183092"/>
            <a:ext cx="44577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1066800"/>
            <a:ext cx="44577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650" y="4237567"/>
            <a:ext cx="1155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2275" y="4237567"/>
            <a:ext cx="15684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9650" y="4237567"/>
            <a:ext cx="1155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95330" rtl="0" eaLnBrk="1" latinLnBrk="0" hangingPunct="1">
        <a:spcBef>
          <a:spcPct val="0"/>
        </a:spcBef>
        <a:buNone/>
        <a:defRPr sz="23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49" indent="-185749" algn="l" defTabSz="495330" rtl="0" eaLnBrk="1" latinLnBrk="0" hangingPunct="1">
        <a:spcBef>
          <a:spcPct val="20000"/>
        </a:spcBef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02456" indent="-154791" algn="l" defTabSz="495330" rtl="0" eaLnBrk="1" latinLnBrk="0" hangingPunct="1">
        <a:spcBef>
          <a:spcPct val="20000"/>
        </a:spcBef>
        <a:buFont typeface="Arial" pitchFamily="34" charset="0"/>
        <a:buChar char="–"/>
        <a:defRPr sz="1517" kern="1200">
          <a:solidFill>
            <a:schemeClr val="tx1"/>
          </a:solidFill>
          <a:latin typeface="+mn-lt"/>
          <a:ea typeface="+mn-ea"/>
          <a:cs typeface="+mn-cs"/>
        </a:defRPr>
      </a:lvl2pPr>
      <a:lvl3pPr marL="619163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66828" indent="-123833" algn="l" defTabSz="495330" rtl="0" eaLnBrk="1" latinLnBrk="0" hangingPunct="1">
        <a:spcBef>
          <a:spcPct val="20000"/>
        </a:spcBef>
        <a:buFont typeface="Arial" pitchFamily="34" charset="0"/>
        <a:buChar char="–"/>
        <a:defRPr sz="1083" kern="1200">
          <a:solidFill>
            <a:schemeClr val="tx1"/>
          </a:solidFill>
          <a:latin typeface="+mn-lt"/>
          <a:ea typeface="+mn-ea"/>
          <a:cs typeface="+mn-cs"/>
        </a:defRPr>
      </a:lvl4pPr>
      <a:lvl5pPr marL="1114494" indent="-123833" algn="l" defTabSz="495330" rtl="0" eaLnBrk="1" latinLnBrk="0" hangingPunct="1">
        <a:spcBef>
          <a:spcPct val="20000"/>
        </a:spcBef>
        <a:buFont typeface="Arial" pitchFamily="34" charset="0"/>
        <a:buChar char="»"/>
        <a:defRPr sz="1083" kern="1200">
          <a:solidFill>
            <a:schemeClr val="tx1"/>
          </a:solidFill>
          <a:latin typeface="+mn-lt"/>
          <a:ea typeface="+mn-ea"/>
          <a:cs typeface="+mn-cs"/>
        </a:defRPr>
      </a:lvl5pPr>
      <a:lvl6pPr marL="1362159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6pPr>
      <a:lvl7pPr marL="1609824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7pPr>
      <a:lvl8pPr marL="1857489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8pPr>
      <a:lvl9pPr marL="2105155" indent="-123833" algn="l" defTabSz="495330" rtl="0" eaLnBrk="1" latinLnBrk="0" hangingPunct="1">
        <a:spcBef>
          <a:spcPct val="20000"/>
        </a:spcBef>
        <a:buFont typeface="Arial" pitchFamily="34" charset="0"/>
        <a:buChar char="•"/>
        <a:defRPr sz="1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7665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95330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42996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90661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38326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85991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33657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81322" algn="l" defTabSz="495330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chart" Target="../charts/chart2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17.png"/><Relationship Id="rId12" Type="http://schemas.openxmlformats.org/officeDocument/2006/relationships/image" Target="../media/image119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dc.gov/brfss/annual_data/annual_2022.html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diabetes.org/about-diabetes/statistics/about-diabetes" TargetMode="External"/><Relationship Id="rId10" Type="http://schemas.microsoft.com/office/2007/relationships/hdphoto" Target="../media/hdphoto3.wdp"/><Relationship Id="rId4" Type="http://schemas.openxmlformats.org/officeDocument/2006/relationships/hyperlink" Target="https://www.cdc.gov/diabetes/health-equity/diabetes-by-the-numbers.html" TargetMode="External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127.png"/><Relationship Id="rId26" Type="http://schemas.microsoft.com/office/2007/relationships/hdphoto" Target="../media/hdphoto13.wdp"/><Relationship Id="rId21" Type="http://schemas.openxmlformats.org/officeDocument/2006/relationships/image" Target="../media/image130.png"/><Relationship Id="rId34" Type="http://schemas.microsoft.com/office/2007/relationships/hdphoto" Target="../media/hdphoto17.wdp"/><Relationship Id="rId7" Type="http://schemas.microsoft.com/office/2007/relationships/hdphoto" Target="../media/hdphoto5.wdp"/><Relationship Id="rId12" Type="http://schemas.openxmlformats.org/officeDocument/2006/relationships/image" Target="../media/image124.png"/><Relationship Id="rId17" Type="http://schemas.microsoft.com/office/2007/relationships/hdphoto" Target="../media/hdphoto10.wdp"/><Relationship Id="rId25" Type="http://schemas.openxmlformats.org/officeDocument/2006/relationships/image" Target="../media/image132.png"/><Relationship Id="rId33" Type="http://schemas.openxmlformats.org/officeDocument/2006/relationships/image" Target="../media/image136.png"/><Relationship Id="rId38" Type="http://schemas.openxmlformats.org/officeDocument/2006/relationships/image" Target="../media/image139.png"/><Relationship Id="rId2" Type="http://schemas.openxmlformats.org/officeDocument/2006/relationships/image" Target="../media/image117.png"/><Relationship Id="rId16" Type="http://schemas.openxmlformats.org/officeDocument/2006/relationships/image" Target="../media/image126.png"/><Relationship Id="rId20" Type="http://schemas.openxmlformats.org/officeDocument/2006/relationships/image" Target="../media/image129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microsoft.com/office/2007/relationships/hdphoto" Target="../media/hdphoto7.wdp"/><Relationship Id="rId24" Type="http://schemas.microsoft.com/office/2007/relationships/hdphoto" Target="../media/hdphoto12.wdp"/><Relationship Id="rId32" Type="http://schemas.microsoft.com/office/2007/relationships/hdphoto" Target="../media/hdphoto16.wdp"/><Relationship Id="rId37" Type="http://schemas.microsoft.com/office/2007/relationships/hdphoto" Target="../media/hdphoto18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openxmlformats.org/officeDocument/2006/relationships/image" Target="../media/image131.png"/><Relationship Id="rId28" Type="http://schemas.microsoft.com/office/2007/relationships/hdphoto" Target="../media/hdphoto14.wdp"/><Relationship Id="rId36" Type="http://schemas.openxmlformats.org/officeDocument/2006/relationships/image" Target="../media/image138.png"/><Relationship Id="rId10" Type="http://schemas.openxmlformats.org/officeDocument/2006/relationships/image" Target="../media/image123.png"/><Relationship Id="rId19" Type="http://schemas.openxmlformats.org/officeDocument/2006/relationships/image" Target="../media/image128.png"/><Relationship Id="rId31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microsoft.com/office/2007/relationships/hdphoto" Target="../media/hdphoto6.wdp"/><Relationship Id="rId14" Type="http://schemas.openxmlformats.org/officeDocument/2006/relationships/image" Target="../media/image125.png"/><Relationship Id="rId22" Type="http://schemas.microsoft.com/office/2007/relationships/hdphoto" Target="../media/hdphoto11.wdp"/><Relationship Id="rId27" Type="http://schemas.openxmlformats.org/officeDocument/2006/relationships/image" Target="../media/image133.png"/><Relationship Id="rId30" Type="http://schemas.microsoft.com/office/2007/relationships/hdphoto" Target="../media/hdphoto15.wdp"/><Relationship Id="rId35" Type="http://schemas.openxmlformats.org/officeDocument/2006/relationships/image" Target="../media/image137.jpeg"/><Relationship Id="rId8" Type="http://schemas.openxmlformats.org/officeDocument/2006/relationships/image" Target="../media/image122.png"/><Relationship Id="rId3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13" Type="http://schemas.openxmlformats.org/officeDocument/2006/relationships/image" Target="../media/image152.png"/><Relationship Id="rId18" Type="http://schemas.openxmlformats.org/officeDocument/2006/relationships/image" Target="../media/image157.svg"/><Relationship Id="rId26" Type="http://schemas.openxmlformats.org/officeDocument/2006/relationships/image" Target="../media/image165.svg"/><Relationship Id="rId3" Type="http://schemas.openxmlformats.org/officeDocument/2006/relationships/image" Target="../media/image142.png"/><Relationship Id="rId21" Type="http://schemas.openxmlformats.org/officeDocument/2006/relationships/image" Target="../media/image160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17" Type="http://schemas.openxmlformats.org/officeDocument/2006/relationships/image" Target="../media/image156.png"/><Relationship Id="rId25" Type="http://schemas.openxmlformats.org/officeDocument/2006/relationships/image" Target="../media/image164.png"/><Relationship Id="rId2" Type="http://schemas.openxmlformats.org/officeDocument/2006/relationships/image" Target="../media/image141.jpeg"/><Relationship Id="rId16" Type="http://schemas.openxmlformats.org/officeDocument/2006/relationships/image" Target="../media/image155.svg"/><Relationship Id="rId20" Type="http://schemas.openxmlformats.org/officeDocument/2006/relationships/image" Target="../media/image1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24" Type="http://schemas.openxmlformats.org/officeDocument/2006/relationships/image" Target="../media/image163.sv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28" Type="http://schemas.openxmlformats.org/officeDocument/2006/relationships/image" Target="../media/image167.svg"/><Relationship Id="rId10" Type="http://schemas.openxmlformats.org/officeDocument/2006/relationships/image" Target="../media/image149.svg"/><Relationship Id="rId19" Type="http://schemas.openxmlformats.org/officeDocument/2006/relationships/image" Target="../media/image158.png"/><Relationship Id="rId4" Type="http://schemas.openxmlformats.org/officeDocument/2006/relationships/image" Target="../media/image143.svg"/><Relationship Id="rId9" Type="http://schemas.openxmlformats.org/officeDocument/2006/relationships/image" Target="../media/image148.png"/><Relationship Id="rId14" Type="http://schemas.openxmlformats.org/officeDocument/2006/relationships/image" Target="../media/image153.svg"/><Relationship Id="rId22" Type="http://schemas.openxmlformats.org/officeDocument/2006/relationships/image" Target="../media/image161.svg"/><Relationship Id="rId27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sv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8.svg"/><Relationship Id="rId4" Type="http://schemas.openxmlformats.org/officeDocument/2006/relationships/image" Target="../media/image49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26" Type="http://schemas.openxmlformats.org/officeDocument/2006/relationships/image" Target="../media/image80.sv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33" Type="http://schemas.openxmlformats.org/officeDocument/2006/relationships/image" Target="../media/image87.sv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20" Type="http://schemas.openxmlformats.org/officeDocument/2006/relationships/image" Target="../media/image74.sv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78.png"/><Relationship Id="rId32" Type="http://schemas.openxmlformats.org/officeDocument/2006/relationships/image" Target="../media/image86.svg"/><Relationship Id="rId37" Type="http://schemas.openxmlformats.org/officeDocument/2006/relationships/image" Target="../media/image91.svg"/><Relationship Id="rId5" Type="http://schemas.openxmlformats.org/officeDocument/2006/relationships/image" Target="../media/image59.svg"/><Relationship Id="rId15" Type="http://schemas.openxmlformats.org/officeDocument/2006/relationships/image" Target="../media/image69.png"/><Relationship Id="rId23" Type="http://schemas.openxmlformats.org/officeDocument/2006/relationships/image" Target="../media/image77.svg"/><Relationship Id="rId28" Type="http://schemas.openxmlformats.org/officeDocument/2006/relationships/image" Target="../media/image82.svg"/><Relationship Id="rId36" Type="http://schemas.openxmlformats.org/officeDocument/2006/relationships/image" Target="../media/image90.pn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31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svg"/><Relationship Id="rId22" Type="http://schemas.openxmlformats.org/officeDocument/2006/relationships/image" Target="../media/image76.svg"/><Relationship Id="rId27" Type="http://schemas.openxmlformats.org/officeDocument/2006/relationships/image" Target="../media/image81.png"/><Relationship Id="rId30" Type="http://schemas.openxmlformats.org/officeDocument/2006/relationships/image" Target="../media/image84.svg"/><Relationship Id="rId35" Type="http://schemas.openxmlformats.org/officeDocument/2006/relationships/image" Target="../media/image89.svg"/><Relationship Id="rId8" Type="http://schemas.openxmlformats.org/officeDocument/2006/relationships/image" Target="../media/image62.png"/><Relationship Id="rId3" Type="http://schemas.openxmlformats.org/officeDocument/2006/relationships/image" Target="../media/image5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5761924" y="-2748121"/>
            <a:ext cx="6044483" cy="654422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Freeform 3"/>
          <p:cNvSpPr/>
          <p:nvPr/>
        </p:nvSpPr>
        <p:spPr>
          <a:xfrm rot="-2477909">
            <a:off x="-3192307" y="1986619"/>
            <a:ext cx="7510291" cy="8131221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" name="TextBox 4"/>
          <p:cNvSpPr txBox="1"/>
          <p:nvPr/>
        </p:nvSpPr>
        <p:spPr>
          <a:xfrm>
            <a:off x="2114122" y="2126453"/>
            <a:ext cx="6526455" cy="128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0"/>
              </a:lnSpc>
            </a:pPr>
            <a:r>
              <a:rPr lang="en-US" sz="4588" spc="1688">
                <a:solidFill>
                  <a:srgbClr val="2D799C"/>
                </a:solidFill>
                <a:latin typeface="Nunito Bold Bold"/>
              </a:rPr>
              <a:t>SWEETGUARD</a:t>
            </a:r>
          </a:p>
        </p:txBody>
      </p:sp>
      <p:sp>
        <p:nvSpPr>
          <p:cNvPr id="5" name="Freeform 5"/>
          <p:cNvSpPr/>
          <p:nvPr/>
        </p:nvSpPr>
        <p:spPr>
          <a:xfrm rot="1324296">
            <a:off x="251119" y="2356068"/>
            <a:ext cx="1160809" cy="1067944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6" name="Freeform 6"/>
          <p:cNvSpPr/>
          <p:nvPr/>
        </p:nvSpPr>
        <p:spPr>
          <a:xfrm rot="69782">
            <a:off x="8654418" y="1331381"/>
            <a:ext cx="737968" cy="1371225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7" name="Freeform 7"/>
          <p:cNvSpPr/>
          <p:nvPr/>
        </p:nvSpPr>
        <p:spPr>
          <a:xfrm rot="5257292">
            <a:off x="8744115" y="2522909"/>
            <a:ext cx="796588" cy="1187326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8" name="Freeform 8"/>
          <p:cNvSpPr/>
          <p:nvPr/>
        </p:nvSpPr>
        <p:spPr>
          <a:xfrm>
            <a:off x="7155047" y="858450"/>
            <a:ext cx="639687" cy="1441918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9" name="Freeform 9"/>
          <p:cNvSpPr/>
          <p:nvPr/>
        </p:nvSpPr>
        <p:spPr>
          <a:xfrm rot="2030729">
            <a:off x="2869702" y="4774742"/>
            <a:ext cx="790981" cy="1242971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0" name="Freeform 10"/>
          <p:cNvSpPr/>
          <p:nvPr/>
        </p:nvSpPr>
        <p:spPr>
          <a:xfrm rot="-938460">
            <a:off x="353636" y="3724305"/>
            <a:ext cx="1894468" cy="2193594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1" name="Freeform 11"/>
          <p:cNvSpPr/>
          <p:nvPr/>
        </p:nvSpPr>
        <p:spPr>
          <a:xfrm rot="-2208347">
            <a:off x="4380278" y="5035578"/>
            <a:ext cx="268475" cy="1039867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2" name="Freeform 12"/>
          <p:cNvSpPr/>
          <p:nvPr/>
        </p:nvSpPr>
        <p:spPr>
          <a:xfrm rot="-6593113">
            <a:off x="6258118" y="766814"/>
            <a:ext cx="284911" cy="1233864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3" name="TextBox 13"/>
          <p:cNvSpPr txBox="1"/>
          <p:nvPr/>
        </p:nvSpPr>
        <p:spPr>
          <a:xfrm>
            <a:off x="2178927" y="3429000"/>
            <a:ext cx="6189610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5C3224"/>
                </a:solidFill>
                <a:latin typeface="Nunito Bold"/>
              </a:rPr>
              <a:t> “Unveiling Your Diabetes Destiny”</a:t>
            </a:r>
          </a:p>
        </p:txBody>
      </p:sp>
      <p:sp>
        <p:nvSpPr>
          <p:cNvPr id="14" name="Freeform 14"/>
          <p:cNvSpPr/>
          <p:nvPr/>
        </p:nvSpPr>
        <p:spPr>
          <a:xfrm rot="-9907623">
            <a:off x="7807973" y="1133886"/>
            <a:ext cx="796588" cy="1187326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E7F1E9-443D-20BB-BD10-01C743649B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74151" y="166055"/>
            <a:ext cx="1288912" cy="10157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751" y="205112"/>
            <a:ext cx="4479466" cy="790189"/>
          </a:xfrm>
          <a:prstGeom prst="rect">
            <a:avLst/>
          </a:prstGeom>
          <a:solidFill>
            <a:srgbClr val="EB04A3">
              <a:alpha val="19608"/>
            </a:srgbClr>
          </a:solidFill>
        </p:spPr>
        <p:txBody>
          <a:bodyPr/>
          <a:lstStyle/>
          <a:p>
            <a:endParaRPr lang="en-IN" sz="572"/>
          </a:p>
        </p:txBody>
      </p:sp>
      <p:sp>
        <p:nvSpPr>
          <p:cNvPr id="34" name="TextBox 34"/>
          <p:cNvSpPr txBox="1"/>
          <p:nvPr/>
        </p:nvSpPr>
        <p:spPr>
          <a:xfrm>
            <a:off x="546327" y="457634"/>
            <a:ext cx="2265805" cy="285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1842" spc="55">
                <a:solidFill>
                  <a:srgbClr val="000000"/>
                </a:solidFill>
                <a:latin typeface="Aileron Ultra-Bold"/>
              </a:rPr>
              <a:t>TREND ANALYSIS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B7EE828-82A3-502E-4F3F-CB9EF9C2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6" y="1236937"/>
            <a:ext cx="2651760" cy="148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55231C-CD88-65D8-B1A7-7437C204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91" y="1461305"/>
            <a:ext cx="2651760" cy="1495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BFDA097-4105-BCA9-DA2E-7F8281CE7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46" y="1696962"/>
            <a:ext cx="2651760" cy="149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0BA6B6B-BE45-185A-BCC4-5A2BFB51B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002" y="1933883"/>
            <a:ext cx="2651760" cy="1495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C575549-F518-598B-B90A-08DF79CDF5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922797"/>
              </p:ext>
            </p:extLst>
          </p:nvPr>
        </p:nvGraphicFramePr>
        <p:xfrm>
          <a:off x="5638800" y="3575596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FC5B015-BA35-1D10-E78B-075739A17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076312"/>
              </p:ext>
            </p:extLst>
          </p:nvPr>
        </p:nvGraphicFramePr>
        <p:xfrm>
          <a:off x="399180" y="3505200"/>
          <a:ext cx="54682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34">
            <a:extLst>
              <a:ext uri="{FF2B5EF4-FFF2-40B4-BE49-F238E27FC236}">
                <a16:creationId xmlns:a16="http://schemas.microsoft.com/office/drawing/2014/main" id="{C1A34597-0C2F-97BA-C774-9F5D9DBC93BF}"/>
              </a:ext>
            </a:extLst>
          </p:cNvPr>
          <p:cNvSpPr txBox="1"/>
          <p:nvPr/>
        </p:nvSpPr>
        <p:spPr>
          <a:xfrm>
            <a:off x="599765" y="6324600"/>
            <a:ext cx="9001435" cy="278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3"/>
              </a:lnSpc>
            </a:pPr>
            <a:r>
              <a:rPr lang="en-US" sz="1400" spc="55">
                <a:solidFill>
                  <a:srgbClr val="000000"/>
                </a:solidFill>
                <a:latin typeface="Aileron Ultra-Bold"/>
              </a:rPr>
              <a:t>As people get older or their BMI increase, they are more prone to get Type II diabetes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2938"/>
            <a:ext cx="9906000" cy="55721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IN" sz="572"/>
          </a:p>
        </p:txBody>
      </p:sp>
      <p:grpSp>
        <p:nvGrpSpPr>
          <p:cNvPr id="3" name="Group 3"/>
          <p:cNvGrpSpPr/>
          <p:nvPr/>
        </p:nvGrpSpPr>
        <p:grpSpPr>
          <a:xfrm>
            <a:off x="647970" y="2577111"/>
            <a:ext cx="1501425" cy="1118326"/>
            <a:chOff x="0" y="0"/>
            <a:chExt cx="759351" cy="5655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9351" cy="565597"/>
            </a:xfrm>
            <a:custGeom>
              <a:avLst/>
              <a:gdLst/>
              <a:ahLst/>
              <a:cxnLst/>
              <a:rect l="l" t="t" r="r" b="b"/>
              <a:pathLst>
                <a:path w="759351" h="565597">
                  <a:moveTo>
                    <a:pt x="72619" y="0"/>
                  </a:moveTo>
                  <a:lnTo>
                    <a:pt x="686732" y="0"/>
                  </a:lnTo>
                  <a:cubicBezTo>
                    <a:pt x="726838" y="0"/>
                    <a:pt x="759351" y="32513"/>
                    <a:pt x="759351" y="72619"/>
                  </a:cubicBezTo>
                  <a:lnTo>
                    <a:pt x="759351" y="492978"/>
                  </a:lnTo>
                  <a:cubicBezTo>
                    <a:pt x="759351" y="533085"/>
                    <a:pt x="726838" y="565597"/>
                    <a:pt x="686732" y="565597"/>
                  </a:cubicBezTo>
                  <a:lnTo>
                    <a:pt x="72619" y="565597"/>
                  </a:lnTo>
                  <a:cubicBezTo>
                    <a:pt x="32513" y="565597"/>
                    <a:pt x="0" y="533085"/>
                    <a:pt x="0" y="492978"/>
                  </a:cubicBezTo>
                  <a:lnTo>
                    <a:pt x="0" y="72619"/>
                  </a:lnTo>
                  <a:cubicBezTo>
                    <a:pt x="0" y="32513"/>
                    <a:pt x="32513" y="0"/>
                    <a:pt x="72619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FF794A"/>
              </a:solidFill>
              <a:prstDash val="solid"/>
              <a:round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59351" cy="62274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365"/>
                </a:lnSpc>
              </a:pPr>
              <a:endParaRPr sz="57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05043" y="4065598"/>
            <a:ext cx="1501425" cy="1118326"/>
            <a:chOff x="0" y="0"/>
            <a:chExt cx="759351" cy="5655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351" cy="565597"/>
            </a:xfrm>
            <a:custGeom>
              <a:avLst/>
              <a:gdLst/>
              <a:ahLst/>
              <a:cxnLst/>
              <a:rect l="l" t="t" r="r" b="b"/>
              <a:pathLst>
                <a:path w="759351" h="565597">
                  <a:moveTo>
                    <a:pt x="72619" y="0"/>
                  </a:moveTo>
                  <a:lnTo>
                    <a:pt x="686732" y="0"/>
                  </a:lnTo>
                  <a:cubicBezTo>
                    <a:pt x="726838" y="0"/>
                    <a:pt x="759351" y="32513"/>
                    <a:pt x="759351" y="72619"/>
                  </a:cubicBezTo>
                  <a:lnTo>
                    <a:pt x="759351" y="492978"/>
                  </a:lnTo>
                  <a:cubicBezTo>
                    <a:pt x="759351" y="533085"/>
                    <a:pt x="726838" y="565597"/>
                    <a:pt x="686732" y="565597"/>
                  </a:cubicBezTo>
                  <a:lnTo>
                    <a:pt x="72619" y="565597"/>
                  </a:lnTo>
                  <a:cubicBezTo>
                    <a:pt x="32513" y="565597"/>
                    <a:pt x="0" y="533085"/>
                    <a:pt x="0" y="492978"/>
                  </a:cubicBezTo>
                  <a:lnTo>
                    <a:pt x="0" y="72619"/>
                  </a:lnTo>
                  <a:cubicBezTo>
                    <a:pt x="0" y="32513"/>
                    <a:pt x="32513" y="0"/>
                    <a:pt x="72619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F3BD68"/>
              </a:solidFill>
              <a:prstDash val="solid"/>
              <a:round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59351" cy="62274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516"/>
                </a:lnSpc>
              </a:pPr>
              <a:endParaRPr sz="572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64399" y="2577111"/>
            <a:ext cx="1501425" cy="1118326"/>
            <a:chOff x="0" y="0"/>
            <a:chExt cx="759351" cy="5655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9351" cy="565597"/>
            </a:xfrm>
            <a:custGeom>
              <a:avLst/>
              <a:gdLst/>
              <a:ahLst/>
              <a:cxnLst/>
              <a:rect l="l" t="t" r="r" b="b"/>
              <a:pathLst>
                <a:path w="759351" h="565597">
                  <a:moveTo>
                    <a:pt x="72619" y="0"/>
                  </a:moveTo>
                  <a:lnTo>
                    <a:pt x="686732" y="0"/>
                  </a:lnTo>
                  <a:cubicBezTo>
                    <a:pt x="726838" y="0"/>
                    <a:pt x="759351" y="32513"/>
                    <a:pt x="759351" y="72619"/>
                  </a:cubicBezTo>
                  <a:lnTo>
                    <a:pt x="759351" y="492978"/>
                  </a:lnTo>
                  <a:cubicBezTo>
                    <a:pt x="759351" y="533085"/>
                    <a:pt x="726838" y="565597"/>
                    <a:pt x="686732" y="565597"/>
                  </a:cubicBezTo>
                  <a:lnTo>
                    <a:pt x="72619" y="565597"/>
                  </a:lnTo>
                  <a:cubicBezTo>
                    <a:pt x="32513" y="565597"/>
                    <a:pt x="0" y="533085"/>
                    <a:pt x="0" y="492978"/>
                  </a:cubicBezTo>
                  <a:lnTo>
                    <a:pt x="0" y="72619"/>
                  </a:lnTo>
                  <a:cubicBezTo>
                    <a:pt x="0" y="32513"/>
                    <a:pt x="32513" y="0"/>
                    <a:pt x="72619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F1BBA1"/>
              </a:solidFill>
              <a:prstDash val="solid"/>
              <a:round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59351" cy="62274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</a:pPr>
              <a:endParaRPr sz="57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23755" y="4065598"/>
            <a:ext cx="1501425" cy="1118326"/>
            <a:chOff x="0" y="0"/>
            <a:chExt cx="759351" cy="5655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9351" cy="565597"/>
            </a:xfrm>
            <a:custGeom>
              <a:avLst/>
              <a:gdLst/>
              <a:ahLst/>
              <a:cxnLst/>
              <a:rect l="l" t="t" r="r" b="b"/>
              <a:pathLst>
                <a:path w="759351" h="565597">
                  <a:moveTo>
                    <a:pt x="72619" y="0"/>
                  </a:moveTo>
                  <a:lnTo>
                    <a:pt x="686732" y="0"/>
                  </a:lnTo>
                  <a:cubicBezTo>
                    <a:pt x="726838" y="0"/>
                    <a:pt x="759351" y="32513"/>
                    <a:pt x="759351" y="72619"/>
                  </a:cubicBezTo>
                  <a:lnTo>
                    <a:pt x="759351" y="492978"/>
                  </a:lnTo>
                  <a:cubicBezTo>
                    <a:pt x="759351" y="533085"/>
                    <a:pt x="726838" y="565597"/>
                    <a:pt x="686732" y="565597"/>
                  </a:cubicBezTo>
                  <a:lnTo>
                    <a:pt x="72619" y="565597"/>
                  </a:lnTo>
                  <a:cubicBezTo>
                    <a:pt x="32513" y="565597"/>
                    <a:pt x="0" y="533085"/>
                    <a:pt x="0" y="492978"/>
                  </a:cubicBezTo>
                  <a:lnTo>
                    <a:pt x="0" y="72619"/>
                  </a:lnTo>
                  <a:cubicBezTo>
                    <a:pt x="0" y="32513"/>
                    <a:pt x="32513" y="0"/>
                    <a:pt x="72619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EBD2BF"/>
              </a:solidFill>
              <a:prstDash val="solid"/>
              <a:round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759351" cy="62274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</a:pPr>
              <a:endParaRPr sz="572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82087" y="2421413"/>
            <a:ext cx="1615368" cy="1274024"/>
            <a:chOff x="0" y="0"/>
            <a:chExt cx="816978" cy="6443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6978" cy="644342"/>
            </a:xfrm>
            <a:custGeom>
              <a:avLst/>
              <a:gdLst/>
              <a:ahLst/>
              <a:cxnLst/>
              <a:rect l="l" t="t" r="r" b="b"/>
              <a:pathLst>
                <a:path w="816978" h="644342">
                  <a:moveTo>
                    <a:pt x="67497" y="0"/>
                  </a:moveTo>
                  <a:lnTo>
                    <a:pt x="749481" y="0"/>
                  </a:lnTo>
                  <a:cubicBezTo>
                    <a:pt x="786758" y="0"/>
                    <a:pt x="816978" y="30219"/>
                    <a:pt x="816978" y="67497"/>
                  </a:cubicBezTo>
                  <a:lnTo>
                    <a:pt x="816978" y="576845"/>
                  </a:lnTo>
                  <a:cubicBezTo>
                    <a:pt x="816978" y="594746"/>
                    <a:pt x="809867" y="611914"/>
                    <a:pt x="797208" y="624572"/>
                  </a:cubicBezTo>
                  <a:cubicBezTo>
                    <a:pt x="784550" y="637231"/>
                    <a:pt x="767382" y="644342"/>
                    <a:pt x="749481" y="644342"/>
                  </a:cubicBezTo>
                  <a:lnTo>
                    <a:pt x="67497" y="644342"/>
                  </a:lnTo>
                  <a:cubicBezTo>
                    <a:pt x="49595" y="644342"/>
                    <a:pt x="32427" y="637231"/>
                    <a:pt x="19769" y="624572"/>
                  </a:cubicBezTo>
                  <a:cubicBezTo>
                    <a:pt x="7111" y="611914"/>
                    <a:pt x="0" y="594746"/>
                    <a:pt x="0" y="576845"/>
                  </a:cubicBezTo>
                  <a:lnTo>
                    <a:pt x="0" y="67497"/>
                  </a:lnTo>
                  <a:cubicBezTo>
                    <a:pt x="0" y="49595"/>
                    <a:pt x="7111" y="32427"/>
                    <a:pt x="19769" y="19769"/>
                  </a:cubicBezTo>
                  <a:cubicBezTo>
                    <a:pt x="32427" y="7111"/>
                    <a:pt x="49595" y="0"/>
                    <a:pt x="67497" y="0"/>
                  </a:cubicBezTo>
                  <a:close/>
                </a:path>
              </a:pathLst>
            </a:custGeom>
            <a:solidFill>
              <a:srgbClr val="F7F7F7"/>
            </a:solidFill>
            <a:ln w="38100" cap="rnd">
              <a:solidFill>
                <a:srgbClr val="E8D5C7"/>
              </a:solidFill>
              <a:prstDash val="solid"/>
              <a:round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6978" cy="701492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</a:pPr>
              <a:endParaRPr sz="572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26598" y="3761513"/>
            <a:ext cx="9378287" cy="238009"/>
            <a:chOff x="0" y="0"/>
            <a:chExt cx="9093041" cy="2307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3041" cy="230770"/>
            </a:xfrm>
            <a:custGeom>
              <a:avLst/>
              <a:gdLst/>
              <a:ahLst/>
              <a:cxnLst/>
              <a:rect l="l" t="t" r="r" b="b"/>
              <a:pathLst>
                <a:path w="9093041" h="230770">
                  <a:moveTo>
                    <a:pt x="0" y="0"/>
                  </a:moveTo>
                  <a:lnTo>
                    <a:pt x="8889841" y="0"/>
                  </a:lnTo>
                  <a:lnTo>
                    <a:pt x="9093041" y="115385"/>
                  </a:lnTo>
                  <a:lnTo>
                    <a:pt x="8889841" y="230770"/>
                  </a:lnTo>
                  <a:lnTo>
                    <a:pt x="0" y="230770"/>
                  </a:lnTo>
                  <a:lnTo>
                    <a:pt x="203200" y="115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D9C3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77800" y="-57150"/>
              <a:ext cx="8839041" cy="287920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</a:pPr>
              <a:endParaRPr sz="572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52734" y="3634570"/>
            <a:ext cx="491896" cy="491896"/>
          </a:xfrm>
          <a:custGeom>
            <a:avLst/>
            <a:gdLst/>
            <a:ahLst/>
            <a:cxnLst/>
            <a:rect l="l" t="t" r="r" b="b"/>
            <a:pathLst>
              <a:path w="908116" h="908116">
                <a:moveTo>
                  <a:pt x="0" y="0"/>
                </a:moveTo>
                <a:lnTo>
                  <a:pt x="908116" y="0"/>
                </a:lnTo>
                <a:lnTo>
                  <a:pt x="908116" y="908116"/>
                </a:lnTo>
                <a:lnTo>
                  <a:pt x="0" y="908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2" name="Freeform 22"/>
          <p:cNvSpPr/>
          <p:nvPr/>
        </p:nvSpPr>
        <p:spPr>
          <a:xfrm>
            <a:off x="2909807" y="3634570"/>
            <a:ext cx="491896" cy="491896"/>
          </a:xfrm>
          <a:custGeom>
            <a:avLst/>
            <a:gdLst/>
            <a:ahLst/>
            <a:cxnLst/>
            <a:rect l="l" t="t" r="r" b="b"/>
            <a:pathLst>
              <a:path w="908116" h="908116">
                <a:moveTo>
                  <a:pt x="0" y="0"/>
                </a:moveTo>
                <a:lnTo>
                  <a:pt x="908115" y="0"/>
                </a:lnTo>
                <a:lnTo>
                  <a:pt x="908115" y="908116"/>
                </a:lnTo>
                <a:lnTo>
                  <a:pt x="0" y="908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3" name="Freeform 23"/>
          <p:cNvSpPr/>
          <p:nvPr/>
        </p:nvSpPr>
        <p:spPr>
          <a:xfrm>
            <a:off x="4666880" y="3634570"/>
            <a:ext cx="491896" cy="491896"/>
          </a:xfrm>
          <a:custGeom>
            <a:avLst/>
            <a:gdLst/>
            <a:ahLst/>
            <a:cxnLst/>
            <a:rect l="l" t="t" r="r" b="b"/>
            <a:pathLst>
              <a:path w="908116" h="908116">
                <a:moveTo>
                  <a:pt x="0" y="0"/>
                </a:moveTo>
                <a:lnTo>
                  <a:pt x="908115" y="0"/>
                </a:lnTo>
                <a:lnTo>
                  <a:pt x="908115" y="908116"/>
                </a:lnTo>
                <a:lnTo>
                  <a:pt x="0" y="908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4" name="Freeform 24"/>
          <p:cNvSpPr/>
          <p:nvPr/>
        </p:nvSpPr>
        <p:spPr>
          <a:xfrm>
            <a:off x="6423953" y="3634570"/>
            <a:ext cx="491896" cy="491896"/>
          </a:xfrm>
          <a:custGeom>
            <a:avLst/>
            <a:gdLst/>
            <a:ahLst/>
            <a:cxnLst/>
            <a:rect l="l" t="t" r="r" b="b"/>
            <a:pathLst>
              <a:path w="908116" h="908116">
                <a:moveTo>
                  <a:pt x="0" y="0"/>
                </a:moveTo>
                <a:lnTo>
                  <a:pt x="908116" y="0"/>
                </a:lnTo>
                <a:lnTo>
                  <a:pt x="908116" y="908116"/>
                </a:lnTo>
                <a:lnTo>
                  <a:pt x="0" y="9081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5" name="Freeform 25"/>
          <p:cNvSpPr/>
          <p:nvPr/>
        </p:nvSpPr>
        <p:spPr>
          <a:xfrm>
            <a:off x="8181026" y="3634570"/>
            <a:ext cx="491896" cy="491896"/>
          </a:xfrm>
          <a:custGeom>
            <a:avLst/>
            <a:gdLst/>
            <a:ahLst/>
            <a:cxnLst/>
            <a:rect l="l" t="t" r="r" b="b"/>
            <a:pathLst>
              <a:path w="908116" h="908116">
                <a:moveTo>
                  <a:pt x="0" y="0"/>
                </a:moveTo>
                <a:lnTo>
                  <a:pt x="908116" y="0"/>
                </a:lnTo>
                <a:lnTo>
                  <a:pt x="908116" y="908116"/>
                </a:lnTo>
                <a:lnTo>
                  <a:pt x="0" y="908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6" name="TextBox 26"/>
          <p:cNvSpPr txBox="1"/>
          <p:nvPr/>
        </p:nvSpPr>
        <p:spPr>
          <a:xfrm>
            <a:off x="482695" y="1036665"/>
            <a:ext cx="8866093" cy="51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900">
                <a:solidFill>
                  <a:srgbClr val="4D87DD"/>
                </a:solidFill>
                <a:latin typeface="Ruda Heavy"/>
              </a:rPr>
              <a:t>Blueprint for Risk Score Calculator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4091" y="2661977"/>
            <a:ext cx="131342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000000"/>
                </a:solidFill>
                <a:latin typeface="Mukta Vaani Regular"/>
              </a:rPr>
              <a:t>Individuals complete a detailed survey form, capturing essential lifestyle and health information.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56115" y="2755427"/>
            <a:ext cx="131342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000000"/>
                </a:solidFill>
                <a:latin typeface="Mukta Vaani Regular"/>
              </a:rPr>
              <a:t>Gathered variables, including their bucket values, for precise risk factor alignment.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87141" y="2449980"/>
            <a:ext cx="1205262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5"/>
              </a:lnSpc>
            </a:pPr>
            <a:r>
              <a:rPr lang="en-US" sz="982">
                <a:solidFill>
                  <a:srgbClr val="000000"/>
                </a:solidFill>
                <a:latin typeface="Mukta Vaani Regular"/>
              </a:rPr>
              <a:t>Classified individuals into Low to Moderate Risk, High Risk, or Very High Risk categories for targeted interventions and preventive measures.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99042" y="4150464"/>
            <a:ext cx="131342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000000"/>
                </a:solidFill>
                <a:latin typeface="Mukta Vaani Regular"/>
              </a:rPr>
              <a:t>Survey questions are segmented into worksheets, organized by specific risk factor buckets.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013188" y="4105828"/>
            <a:ext cx="131342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000000"/>
                </a:solidFill>
                <a:latin typeface="Mukta Vaani Regular"/>
              </a:rPr>
              <a:t>Applied a refined risk formula, converting results into a standardized 40-point scale.</a:t>
            </a:r>
          </a:p>
        </p:txBody>
      </p:sp>
      <p:sp>
        <p:nvSpPr>
          <p:cNvPr id="32" name="Freeform 32"/>
          <p:cNvSpPr/>
          <p:nvPr/>
        </p:nvSpPr>
        <p:spPr>
          <a:xfrm>
            <a:off x="-1116943" y="5100638"/>
            <a:ext cx="2233885" cy="2228850"/>
          </a:xfrm>
          <a:custGeom>
            <a:avLst/>
            <a:gdLst/>
            <a:ahLst/>
            <a:cxnLst/>
            <a:rect l="l" t="t" r="r" b="b"/>
            <a:pathLst>
              <a:path w="4124095" h="4114800">
                <a:moveTo>
                  <a:pt x="0" y="0"/>
                </a:moveTo>
                <a:lnTo>
                  <a:pt x="4124096" y="0"/>
                </a:lnTo>
                <a:lnTo>
                  <a:pt x="4124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3" name="Freeform 33"/>
          <p:cNvSpPr/>
          <p:nvPr/>
        </p:nvSpPr>
        <p:spPr>
          <a:xfrm>
            <a:off x="8789058" y="5100638"/>
            <a:ext cx="2233885" cy="2228850"/>
          </a:xfrm>
          <a:custGeom>
            <a:avLst/>
            <a:gdLst/>
            <a:ahLst/>
            <a:cxnLst/>
            <a:rect l="l" t="t" r="r" b="b"/>
            <a:pathLst>
              <a:path w="4124095" h="4114800">
                <a:moveTo>
                  <a:pt x="0" y="0"/>
                </a:moveTo>
                <a:lnTo>
                  <a:pt x="4124096" y="0"/>
                </a:lnTo>
                <a:lnTo>
                  <a:pt x="4124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4" name="TextBox 34"/>
          <p:cNvSpPr txBox="1"/>
          <p:nvPr/>
        </p:nvSpPr>
        <p:spPr>
          <a:xfrm>
            <a:off x="677687" y="2349157"/>
            <a:ext cx="1460877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1184" spc="49">
                <a:solidFill>
                  <a:srgbClr val="000000"/>
                </a:solidFill>
                <a:latin typeface="Handy Casual"/>
              </a:rPr>
              <a:t>Survey Form Submission: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61514" y="5267366"/>
            <a:ext cx="138848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1184" spc="49">
                <a:solidFill>
                  <a:srgbClr val="000000"/>
                </a:solidFill>
                <a:latin typeface="Handy Casual"/>
              </a:rPr>
              <a:t>Worksheet Segmentation: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97904" y="2349157"/>
            <a:ext cx="183567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1184" spc="49">
                <a:solidFill>
                  <a:srgbClr val="000000"/>
                </a:solidFill>
                <a:latin typeface="Handy Casual"/>
              </a:rPr>
              <a:t>Variable Collection and Bucketing: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86433" y="5267366"/>
            <a:ext cx="1338748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1184" spc="49">
                <a:solidFill>
                  <a:srgbClr val="000000"/>
                </a:solidFill>
                <a:latin typeface="Handy Casual"/>
              </a:rPr>
              <a:t>Risk Formula Application: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887141" y="2193459"/>
            <a:ext cx="1071317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"/>
              </a:lnSpc>
              <a:spcBef>
                <a:spcPct val="0"/>
              </a:spcBef>
            </a:pPr>
            <a:r>
              <a:rPr lang="en-US" sz="1184" spc="49">
                <a:solidFill>
                  <a:srgbClr val="000000"/>
                </a:solidFill>
                <a:latin typeface="Handy Casual"/>
              </a:rPr>
              <a:t>Risk Categorization: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7450" y="762746"/>
            <a:ext cx="7542895" cy="105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9"/>
              </a:lnSpc>
              <a:spcBef>
                <a:spcPct val="0"/>
              </a:spcBef>
            </a:pPr>
            <a:r>
              <a:rPr lang="en-US" sz="6542">
                <a:solidFill>
                  <a:srgbClr val="000000"/>
                </a:solidFill>
                <a:latin typeface="Ballpoint"/>
              </a:rPr>
              <a:t>Risk Assessment Methodology 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86144" y="2447989"/>
            <a:ext cx="3871138" cy="2865360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5" name="Freeform 5"/>
          <p:cNvSpPr/>
          <p:nvPr/>
        </p:nvSpPr>
        <p:spPr>
          <a:xfrm rot="5400000">
            <a:off x="3017431" y="2680714"/>
            <a:ext cx="3871138" cy="2865360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6" name="Freeform 6"/>
          <p:cNvSpPr/>
          <p:nvPr/>
        </p:nvSpPr>
        <p:spPr>
          <a:xfrm rot="5400000">
            <a:off x="5948718" y="2447989"/>
            <a:ext cx="3871138" cy="2865360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7" name="Freeform 7"/>
          <p:cNvSpPr/>
          <p:nvPr/>
        </p:nvSpPr>
        <p:spPr>
          <a:xfrm rot="131805">
            <a:off x="603081" y="2623464"/>
            <a:ext cx="787944" cy="748104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8" name="Freeform 8"/>
          <p:cNvSpPr/>
          <p:nvPr/>
        </p:nvSpPr>
        <p:spPr>
          <a:xfrm rot="131805">
            <a:off x="3534368" y="2862376"/>
            <a:ext cx="787944" cy="748104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9" name="Freeform 9"/>
          <p:cNvSpPr/>
          <p:nvPr/>
        </p:nvSpPr>
        <p:spPr>
          <a:xfrm rot="131805">
            <a:off x="6466801" y="2538936"/>
            <a:ext cx="787944" cy="748104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0" name="TextBox 10"/>
          <p:cNvSpPr txBox="1"/>
          <p:nvPr/>
        </p:nvSpPr>
        <p:spPr>
          <a:xfrm>
            <a:off x="745401" y="2475698"/>
            <a:ext cx="50330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68606" y="2713933"/>
            <a:ext cx="50330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09120" y="2374488"/>
            <a:ext cx="503304" cy="708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7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 rot="-22031">
            <a:off x="1372067" y="2616876"/>
            <a:ext cx="185669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7"/>
              </a:lnSpc>
            </a:pPr>
            <a:r>
              <a:rPr lang="en-US" sz="2068" spc="-14">
                <a:solidFill>
                  <a:srgbClr val="000000"/>
                </a:solidFill>
                <a:latin typeface="Ballpoint"/>
              </a:rPr>
              <a:t>First assign weights to the factors according to thier importance:</a:t>
            </a:r>
          </a:p>
        </p:txBody>
      </p:sp>
      <p:sp>
        <p:nvSpPr>
          <p:cNvPr id="14" name="TextBox 14"/>
          <p:cNvSpPr txBox="1"/>
          <p:nvPr/>
        </p:nvSpPr>
        <p:spPr>
          <a:xfrm rot="-7035">
            <a:off x="1025812" y="3502746"/>
            <a:ext cx="2203864" cy="23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BMI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Age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Race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General Health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Medical/Disease history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Physical and Mental health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Sleep time 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Alcohol status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Smoking status</a:t>
            </a:r>
          </a:p>
          <a:p>
            <a:pPr algn="ctr">
              <a:lnSpc>
                <a:spcPts val="1701"/>
              </a:lnSpc>
            </a:pPr>
            <a:endParaRPr lang="en-US" sz="1298">
              <a:solidFill>
                <a:srgbClr val="000000"/>
              </a:solidFill>
              <a:latin typeface="Dekko"/>
            </a:endParaRPr>
          </a:p>
          <a:p>
            <a:pPr algn="ctr">
              <a:lnSpc>
                <a:spcPts val="1701"/>
              </a:lnSpc>
            </a:pPr>
            <a:endParaRPr lang="en-US" sz="1298">
              <a:solidFill>
                <a:srgbClr val="000000"/>
              </a:solidFill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404450" y="2961227"/>
            <a:ext cx="1913013" cy="33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Ballpoint"/>
              </a:rPr>
              <a:t>Risk Score Formula:</a:t>
            </a:r>
          </a:p>
        </p:txBody>
      </p:sp>
      <p:sp>
        <p:nvSpPr>
          <p:cNvPr id="16" name="TextBox 16"/>
          <p:cNvSpPr txBox="1"/>
          <p:nvPr/>
        </p:nvSpPr>
        <p:spPr>
          <a:xfrm rot="-7035">
            <a:off x="3804431" y="3825718"/>
            <a:ext cx="2409410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0"/>
              </a:lnSpc>
            </a:pPr>
            <a:r>
              <a:rPr lang="en-US" sz="1420">
                <a:solidFill>
                  <a:srgbClr val="000000"/>
                </a:solidFill>
                <a:latin typeface="Dekko"/>
              </a:rPr>
              <a:t>Risk Score = </a:t>
            </a:r>
          </a:p>
          <a:p>
            <a:pPr algn="ctr">
              <a:lnSpc>
                <a:spcPts val="1860"/>
              </a:lnSpc>
            </a:pPr>
            <a:r>
              <a:rPr lang="en-US" sz="1420">
                <a:solidFill>
                  <a:srgbClr val="000000"/>
                </a:solidFill>
                <a:latin typeface="Dekko"/>
              </a:rPr>
              <a:t>40 * ((N1*W1 + N2*W2 + N3*W3+..........+Nn*Wn)/ Sum of W)</a:t>
            </a:r>
          </a:p>
          <a:p>
            <a:pPr algn="ctr">
              <a:lnSpc>
                <a:spcPts val="1860"/>
              </a:lnSpc>
            </a:pPr>
            <a:endParaRPr lang="en-US" sz="1420">
              <a:solidFill>
                <a:srgbClr val="000000"/>
              </a:solidFill>
              <a:latin typeface="Dekko"/>
            </a:endParaRPr>
          </a:p>
          <a:p>
            <a:pPr algn="ctr">
              <a:lnSpc>
                <a:spcPts val="1860"/>
              </a:lnSpc>
            </a:pPr>
            <a:endParaRPr lang="en-US" sz="1420">
              <a:solidFill>
                <a:srgbClr val="000000"/>
              </a:solidFill>
              <a:latin typeface="Dekko"/>
            </a:endParaRPr>
          </a:p>
          <a:p>
            <a:pPr algn="ctr">
              <a:lnSpc>
                <a:spcPts val="1860"/>
              </a:lnSpc>
            </a:pPr>
            <a:r>
              <a:rPr lang="en-US" sz="1420">
                <a:solidFill>
                  <a:srgbClr val="000000"/>
                </a:solidFill>
                <a:latin typeface="Dekko"/>
              </a:rPr>
              <a:t>where N= features and W = weights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35864" y="2647468"/>
            <a:ext cx="1913013" cy="33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Ballpoint"/>
              </a:rPr>
              <a:t>PURPOSE:</a:t>
            </a:r>
          </a:p>
        </p:txBody>
      </p:sp>
      <p:sp>
        <p:nvSpPr>
          <p:cNvPr id="18" name="TextBox 18"/>
          <p:cNvSpPr txBox="1"/>
          <p:nvPr/>
        </p:nvSpPr>
        <p:spPr>
          <a:xfrm rot="4959">
            <a:off x="6872631" y="3098057"/>
            <a:ext cx="2203864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01"/>
              </a:lnSpc>
            </a:pPr>
            <a:endParaRPr sz="572"/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Uncover the nuanced interplay of factors contributing to diabetes risk.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Assigning weighted importance aligns risk assessment with individualized lifestyle influences.</a:t>
            </a:r>
          </a:p>
          <a:p>
            <a:pPr marL="280433" lvl="1" indent="-140216">
              <a:lnSpc>
                <a:spcPts val="1701"/>
              </a:lnSpc>
              <a:buFont typeface="Arial"/>
              <a:buChar char="•"/>
            </a:pPr>
            <a:r>
              <a:rPr lang="en-US" sz="1298">
                <a:solidFill>
                  <a:srgbClr val="000000"/>
                </a:solidFill>
                <a:latin typeface="Dekko"/>
              </a:rPr>
              <a:t>Plan targeted interventions for at-risk populations.</a:t>
            </a:r>
          </a:p>
          <a:p>
            <a:pPr algn="ctr">
              <a:lnSpc>
                <a:spcPts val="1701"/>
              </a:lnSpc>
            </a:pPr>
            <a:endParaRPr lang="en-US" sz="1298">
              <a:solidFill>
                <a:srgbClr val="000000"/>
              </a:solidFill>
              <a:latin typeface="Dekk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42938"/>
            <a:ext cx="2290763" cy="5572125"/>
          </a:xfrm>
          <a:prstGeom prst="rect">
            <a:avLst/>
          </a:prstGeom>
          <a:solidFill>
            <a:srgbClr val="EB04A3">
              <a:alpha val="19608"/>
            </a:srgbClr>
          </a:solidFill>
        </p:spPr>
        <p:txBody>
          <a:bodyPr/>
          <a:lstStyle/>
          <a:p>
            <a:endParaRPr lang="en-IN" sz="572"/>
          </a:p>
        </p:txBody>
      </p:sp>
      <p:sp>
        <p:nvSpPr>
          <p:cNvPr id="3" name="Freeform 3"/>
          <p:cNvSpPr/>
          <p:nvPr/>
        </p:nvSpPr>
        <p:spPr>
          <a:xfrm>
            <a:off x="2290762" y="1200150"/>
            <a:ext cx="7615238" cy="4473455"/>
          </a:xfrm>
          <a:custGeom>
            <a:avLst/>
            <a:gdLst/>
            <a:ahLst/>
            <a:cxnLst/>
            <a:rect l="l" t="t" r="r" b="b"/>
            <a:pathLst>
              <a:path w="14058900" h="8258686">
                <a:moveTo>
                  <a:pt x="0" y="0"/>
                </a:moveTo>
                <a:lnTo>
                  <a:pt x="14058900" y="0"/>
                </a:lnTo>
                <a:lnTo>
                  <a:pt x="14058900" y="8258686"/>
                </a:lnTo>
                <a:lnTo>
                  <a:pt x="0" y="8258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52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" name="TextBox 4"/>
          <p:cNvSpPr txBox="1"/>
          <p:nvPr/>
        </p:nvSpPr>
        <p:spPr>
          <a:xfrm>
            <a:off x="325566" y="1174354"/>
            <a:ext cx="1649195" cy="592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13"/>
              </a:lnSpc>
            </a:pPr>
            <a:r>
              <a:rPr lang="en-US" sz="1842" spc="55">
                <a:solidFill>
                  <a:srgbClr val="000000"/>
                </a:solidFill>
                <a:latin typeface="Aileron Ultra-Bold"/>
              </a:rPr>
              <a:t>Cohort M Risk Scores Distribution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566" y="4672066"/>
            <a:ext cx="1266150" cy="100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72"/>
              </a:lnSpc>
            </a:pPr>
            <a:r>
              <a:rPr lang="en-US" sz="1408" spc="70">
                <a:solidFill>
                  <a:srgbClr val="000000"/>
                </a:solidFill>
                <a:latin typeface="Aileron"/>
              </a:rPr>
              <a:t>This is the histogram of risk scores of Cohort 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88760" y="886266"/>
            <a:ext cx="6564812" cy="5560781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solidFill>
              <a:srgbClr val="8AB7E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4" name="Group 4"/>
          <p:cNvGrpSpPr/>
          <p:nvPr/>
        </p:nvGrpSpPr>
        <p:grpSpPr>
          <a:xfrm rot="-5400000">
            <a:off x="-5347572" y="410953"/>
            <a:ext cx="6564812" cy="5560781"/>
            <a:chOff x="0" y="0"/>
            <a:chExt cx="2374900" cy="20116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solidFill>
              <a:srgbClr val="8AB7E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3237" y="2990771"/>
            <a:ext cx="8475551" cy="1629825"/>
            <a:chOff x="0" y="-152400"/>
            <a:chExt cx="20862895" cy="401187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52400"/>
              <a:ext cx="20862895" cy="1765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4"/>
                </a:lnSpc>
              </a:pPr>
              <a:r>
                <a:rPr lang="en-US" sz="4146">
                  <a:solidFill>
                    <a:srgbClr val="FF3392"/>
                  </a:solidFill>
                  <a:latin typeface="League Spartan"/>
                </a:rPr>
                <a:t>"SWEETGUARD WELLNESS”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5084" y="1934689"/>
              <a:ext cx="13832724" cy="1924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8"/>
                </a:lnSpc>
              </a:pPr>
              <a:r>
                <a:rPr lang="en-US" sz="2241" spc="112">
                  <a:solidFill>
                    <a:srgbClr val="1F2525"/>
                  </a:solidFill>
                  <a:latin typeface="League Spartan"/>
                </a:rPr>
                <a:t>NOURISHING HEALTH, GUARDING WELLNESS"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86930" y="2317919"/>
            <a:ext cx="1879548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1"/>
              </a:lnSpc>
              <a:spcBef>
                <a:spcPct val="0"/>
              </a:spcBef>
            </a:pPr>
            <a:r>
              <a:rPr lang="en-US" sz="4230" spc="177">
                <a:solidFill>
                  <a:srgbClr val="000000"/>
                </a:solidFill>
                <a:latin typeface="Handy Casual"/>
              </a:rPr>
              <a:t>PAMPHLET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B86A69-1E6D-2502-959B-69E330ADA424}"/>
              </a:ext>
            </a:extLst>
          </p:cNvPr>
          <p:cNvSpPr/>
          <p:nvPr/>
        </p:nvSpPr>
        <p:spPr>
          <a:xfrm>
            <a:off x="3287269" y="2857"/>
            <a:ext cx="332155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D2B45F-997F-A6D8-6667-AE299D45E713}"/>
              </a:ext>
            </a:extLst>
          </p:cNvPr>
          <p:cNvSpPr/>
          <p:nvPr/>
        </p:nvSpPr>
        <p:spPr>
          <a:xfrm>
            <a:off x="0" y="2857"/>
            <a:ext cx="331012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0ED5CE-A6A7-AF32-064A-9409B7DD3AE0}"/>
              </a:ext>
            </a:extLst>
          </p:cNvPr>
          <p:cNvCxnSpPr>
            <a:cxnSpLocks/>
          </p:cNvCxnSpPr>
          <p:nvPr/>
        </p:nvCxnSpPr>
        <p:spPr>
          <a:xfrm>
            <a:off x="329869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80D49E-0E0D-8A98-63AF-3AFE42468D9B}"/>
              </a:ext>
            </a:extLst>
          </p:cNvPr>
          <p:cNvSpPr/>
          <p:nvPr/>
        </p:nvSpPr>
        <p:spPr>
          <a:xfrm>
            <a:off x="6620254" y="0"/>
            <a:ext cx="328574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E7D9F-EA5E-95A5-734A-1143DC414842}"/>
              </a:ext>
            </a:extLst>
          </p:cNvPr>
          <p:cNvCxnSpPr>
            <a:cxnSpLocks/>
          </p:cNvCxnSpPr>
          <p:nvPr/>
        </p:nvCxnSpPr>
        <p:spPr>
          <a:xfrm>
            <a:off x="660730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DABA-FC85-F15A-6C5D-4935E5BA719F}"/>
              </a:ext>
            </a:extLst>
          </p:cNvPr>
          <p:cNvSpPr/>
          <p:nvPr/>
        </p:nvSpPr>
        <p:spPr>
          <a:xfrm>
            <a:off x="0" y="-7302"/>
            <a:ext cx="3308605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900">
                <a:latin typeface="Georgia" panose="02040502050405020303" pitchFamily="18" charset="0"/>
              </a:rPr>
              <a:t>Diabetes</a:t>
            </a:r>
          </a:p>
          <a:p>
            <a:r>
              <a:rPr lang="en-US" sz="1950">
                <a:latin typeface="Georgia" panose="02040502050405020303" pitchFamily="18" charset="0"/>
              </a:rPr>
              <a:t>Awareness Month</a:t>
            </a:r>
          </a:p>
        </p:txBody>
      </p:sp>
      <p:pic>
        <p:nvPicPr>
          <p:cNvPr id="1026" name="Picture 2" descr="Diabetes Awareness Ribbon Isolated Symbol Of Support And Solidarity Diabetes  Illness Vector Illustration Stock Illustration - Download Image Now - iStock">
            <a:extLst>
              <a:ext uri="{FF2B5EF4-FFF2-40B4-BE49-F238E27FC236}">
                <a16:creationId xmlns:a16="http://schemas.microsoft.com/office/drawing/2014/main" id="{B1B69C64-113E-B300-CCBC-AA3BA240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94935" l="9804" r="89706">
                        <a14:foregroundMark x1="50000" y1="10131" x2="50000" y2="10131"/>
                        <a14:foregroundMark x1="47876" y1="5392" x2="47876" y2="5392"/>
                        <a14:foregroundMark x1="66013" y1="91176" x2="66013" y2="91176"/>
                        <a14:foregroundMark x1="34967" y1="93627" x2="34967" y2="93627"/>
                        <a14:foregroundMark x1="64869" y1="94608" x2="64869" y2="94608"/>
                        <a14:foregroundMark x1="64542" y1="94771" x2="64542" y2="94771"/>
                        <a14:foregroundMark x1="34804" y1="94935" x2="34804" y2="9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38" y="-7302"/>
            <a:ext cx="1425510" cy="142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02889A-6A61-0469-4E82-96F60296E452}"/>
              </a:ext>
            </a:extLst>
          </p:cNvPr>
          <p:cNvSpPr/>
          <p:nvPr/>
        </p:nvSpPr>
        <p:spPr>
          <a:xfrm>
            <a:off x="0" y="6442393"/>
            <a:ext cx="3308605" cy="4127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latin typeface="Georgia" panose="02040502050405020303" pitchFamily="18" charset="0"/>
              </a:rPr>
              <a:t>Sources: </a:t>
            </a:r>
            <a:r>
              <a:rPr lang="en-US" sz="900">
                <a:latin typeface="Georgia" panose="02040502050405020303" pitchFamily="18" charset="0"/>
                <a:hlinkClick r:id="rId4"/>
              </a:rPr>
              <a:t>CDC</a:t>
            </a:r>
            <a:r>
              <a:rPr lang="en-US" sz="900">
                <a:latin typeface="Georgia" panose="02040502050405020303" pitchFamily="18" charset="0"/>
              </a:rPr>
              <a:t>, </a:t>
            </a:r>
            <a:r>
              <a:rPr lang="en-US" sz="900">
                <a:latin typeface="Georgia" panose="02040502050405020303" pitchFamily="18" charset="0"/>
                <a:hlinkClick r:id="rId5"/>
              </a:rPr>
              <a:t>Diabetes.org</a:t>
            </a:r>
            <a:r>
              <a:rPr lang="en-US" sz="900">
                <a:latin typeface="Georgia" panose="02040502050405020303" pitchFamily="18" charset="0"/>
              </a:rPr>
              <a:t>, </a:t>
            </a:r>
            <a:r>
              <a:rPr lang="en-US" sz="900">
                <a:latin typeface="Georgia" panose="02040502050405020303" pitchFamily="18" charset="0"/>
                <a:hlinkClick r:id="rId6"/>
              </a:rPr>
              <a:t>BRFSS Annual survey data</a:t>
            </a:r>
            <a:endParaRPr lang="en-US" sz="900">
              <a:latin typeface="Georgia" panose="02040502050405020303" pitchFamily="18" charset="0"/>
            </a:endParaRPr>
          </a:p>
        </p:txBody>
      </p:sp>
      <p:pic>
        <p:nvPicPr>
          <p:cNvPr id="1028" name="Picture 4" descr="human figure silhouette avatar Stock Vector | Adobe Stock">
            <a:extLst>
              <a:ext uri="{FF2B5EF4-FFF2-40B4-BE49-F238E27FC236}">
                <a16:creationId xmlns:a16="http://schemas.microsoft.com/office/drawing/2014/main" id="{D9F90562-8A77-F6C7-E6CD-B305C909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0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C23469-2CFE-FB7D-8654-F62F3EC0A0B6}"/>
              </a:ext>
            </a:extLst>
          </p:cNvPr>
          <p:cNvSpPr/>
          <p:nvPr/>
        </p:nvSpPr>
        <p:spPr>
          <a:xfrm>
            <a:off x="0" y="1036319"/>
            <a:ext cx="3308605" cy="1320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Diabetes is a chronic medical condition where the body cannot create enough insulin or use it effectively, which regulates your blood sugar levels known as glucose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D44B44-D063-17B6-3962-77F5217A63D5}"/>
              </a:ext>
            </a:extLst>
          </p:cNvPr>
          <p:cNvSpPr/>
          <p:nvPr/>
        </p:nvSpPr>
        <p:spPr>
          <a:xfrm>
            <a:off x="21702" y="2127907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>
                <a:solidFill>
                  <a:srgbClr val="002060"/>
                </a:solidFill>
                <a:latin typeface="Georgia" panose="02040502050405020303" pitchFamily="18" charset="0"/>
              </a:rPr>
              <a:t>11.6%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of all adults in the U.S. have Diabetes</a:t>
            </a:r>
          </a:p>
        </p:txBody>
      </p:sp>
      <p:pic>
        <p:nvPicPr>
          <p:cNvPr id="10" name="Picture 4" descr="human figure silhouette avatar Stock Vector | Adobe Stock">
            <a:extLst>
              <a:ext uri="{FF2B5EF4-FFF2-40B4-BE49-F238E27FC236}">
                <a16:creationId xmlns:a16="http://schemas.microsoft.com/office/drawing/2014/main" id="{B91FE9A8-69FE-183A-4148-6EC7D9E7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53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uman figure silhouette avatar Stock Vector | Adobe Stock">
            <a:extLst>
              <a:ext uri="{FF2B5EF4-FFF2-40B4-BE49-F238E27FC236}">
                <a16:creationId xmlns:a16="http://schemas.microsoft.com/office/drawing/2014/main" id="{2B6D685A-5A18-33CB-EADC-0B17CF20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39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uman figure silhouette avatar Stock Vector | Adobe Stock">
            <a:extLst>
              <a:ext uri="{FF2B5EF4-FFF2-40B4-BE49-F238E27FC236}">
                <a16:creationId xmlns:a16="http://schemas.microsoft.com/office/drawing/2014/main" id="{D1A80DF8-D0F7-8506-8694-3FC8203C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0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uman figure silhouette avatar Stock Vector | Adobe Stock">
            <a:extLst>
              <a:ext uri="{FF2B5EF4-FFF2-40B4-BE49-F238E27FC236}">
                <a16:creationId xmlns:a16="http://schemas.microsoft.com/office/drawing/2014/main" id="{92AF0410-54B5-007C-BF40-8807C86B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96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47625B-72C6-E9E3-3B7D-A17F193DADE5}"/>
              </a:ext>
            </a:extLst>
          </p:cNvPr>
          <p:cNvSpPr/>
          <p:nvPr/>
        </p:nvSpPr>
        <p:spPr>
          <a:xfrm>
            <a:off x="1381760" y="215833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1 in 5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have not been diagnosed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E9D72-9E95-DEB7-5993-CE81F16E376C}"/>
              </a:ext>
            </a:extLst>
          </p:cNvPr>
          <p:cNvCxnSpPr>
            <a:cxnSpLocks/>
          </p:cNvCxnSpPr>
          <p:nvPr/>
        </p:nvCxnSpPr>
        <p:spPr>
          <a:xfrm>
            <a:off x="1477607" y="2474771"/>
            <a:ext cx="175492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80DDE-EC51-A13F-B994-3FDFD7BBBEDE}"/>
              </a:ext>
            </a:extLst>
          </p:cNvPr>
          <p:cNvSpPr/>
          <p:nvPr/>
        </p:nvSpPr>
        <p:spPr>
          <a:xfrm>
            <a:off x="1330491" y="455335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Type I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is most often diagnosed in young adults</a:t>
            </a:r>
          </a:p>
          <a:p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Type II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usually develop later in a person’s life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ED2D74-1826-C7A9-E757-5765178BF724}"/>
              </a:ext>
            </a:extLst>
          </p:cNvPr>
          <p:cNvSpPr/>
          <p:nvPr/>
        </p:nvSpPr>
        <p:spPr>
          <a:xfrm>
            <a:off x="2544" y="4479959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>
                <a:solidFill>
                  <a:srgbClr val="002060"/>
                </a:solidFill>
                <a:latin typeface="Georgia" panose="02040502050405020303" pitchFamily="18" charset="0"/>
              </a:rPr>
              <a:t>84%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of people with Diabetes are Type II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6A8938-50F6-4199-37B5-50B59305C07E}"/>
              </a:ext>
            </a:extLst>
          </p:cNvPr>
          <p:cNvSpPr/>
          <p:nvPr/>
        </p:nvSpPr>
        <p:spPr>
          <a:xfrm>
            <a:off x="21702" y="3424559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>
                <a:solidFill>
                  <a:srgbClr val="002060"/>
                </a:solidFill>
                <a:latin typeface="Georgia" panose="02040502050405020303" pitchFamily="18" charset="0"/>
              </a:rPr>
              <a:t>29.5%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of all adults in the U.S. are Prediabetic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F355D-8DF4-B8F9-9099-DE79E9278C82}"/>
              </a:ext>
            </a:extLst>
          </p:cNvPr>
          <p:cNvSpPr/>
          <p:nvPr/>
        </p:nvSpPr>
        <p:spPr>
          <a:xfrm>
            <a:off x="1330491" y="349795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2.3%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of all adults in the U.S. have reported knowledge of prediabetes</a:t>
            </a:r>
          </a:p>
          <a:p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8 in 10</a:t>
            </a:r>
            <a:r>
              <a:rPr lang="en-US" sz="160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are unaware</a:t>
            </a:r>
          </a:p>
        </p:txBody>
      </p:sp>
      <p:pic>
        <p:nvPicPr>
          <p:cNvPr id="2050" name="Picture 2" descr="Cost symbol dollar increase icon image Royalty Free Vector">
            <a:extLst>
              <a:ext uri="{FF2B5EF4-FFF2-40B4-BE49-F238E27FC236}">
                <a16:creationId xmlns:a16="http://schemas.microsoft.com/office/drawing/2014/main" id="{0BB5ED27-0A42-8C76-B569-C8CC14C9D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700" y1="43086" x2="42700" y2="43086"/>
                        <a14:foregroundMark x1="74300" y1="23747" x2="74300" y2="23747"/>
                        <a14:foregroundMark x1="75700" y1="37174" x2="75700" y2="37174"/>
                        <a14:foregroundMark x1="75400" y1="41082" x2="75400" y2="41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8" t="5825" r="11201" b="18446"/>
          <a:stretch/>
        </p:blipFill>
        <p:spPr bwMode="auto">
          <a:xfrm>
            <a:off x="-70136" y="5682105"/>
            <a:ext cx="751973" cy="6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32B541-3098-DAB3-A7C3-304E6BFC9D80}"/>
              </a:ext>
            </a:extLst>
          </p:cNvPr>
          <p:cNvSpPr/>
          <p:nvPr/>
        </p:nvSpPr>
        <p:spPr>
          <a:xfrm>
            <a:off x="501835" y="5679910"/>
            <a:ext cx="1344886" cy="549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$413bn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Yearly medical cost of diagnosed diabetic patients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3418AC-398D-8157-0F40-982FC48BCF74}"/>
              </a:ext>
            </a:extLst>
          </p:cNvPr>
          <p:cNvSpPr/>
          <p:nvPr/>
        </p:nvSpPr>
        <p:spPr>
          <a:xfrm>
            <a:off x="1773282" y="5654346"/>
            <a:ext cx="1605432" cy="549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2.6</a:t>
            </a:r>
            <a:r>
              <a:rPr lang="en-US" sz="160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Times higher than expenditures in the absence of diabetes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D2E465-B26F-F3F1-67F4-E754A394DE79}"/>
              </a:ext>
            </a:extLst>
          </p:cNvPr>
          <p:cNvSpPr/>
          <p:nvPr/>
        </p:nvSpPr>
        <p:spPr>
          <a:xfrm>
            <a:off x="-39791" y="3103104"/>
            <a:ext cx="618965" cy="23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2012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8FE92A-02DA-2714-C258-5EE2593E63C1}"/>
              </a:ext>
            </a:extLst>
          </p:cNvPr>
          <p:cNvCxnSpPr/>
          <p:nvPr/>
        </p:nvCxnSpPr>
        <p:spPr>
          <a:xfrm>
            <a:off x="203200" y="3326537"/>
            <a:ext cx="2845507" cy="0"/>
          </a:xfrm>
          <a:prstGeom prst="straightConnector1">
            <a:avLst/>
          </a:prstGeom>
          <a:ln w="952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FB983EA-928C-DFF9-B3E2-C1A7B7B7470E}"/>
              </a:ext>
            </a:extLst>
          </p:cNvPr>
          <p:cNvSpPr/>
          <p:nvPr/>
        </p:nvSpPr>
        <p:spPr>
          <a:xfrm>
            <a:off x="2784012" y="3103104"/>
            <a:ext cx="618965" cy="23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2022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FFD0F8-6E7D-E3F9-D328-CEF42791DE64}"/>
              </a:ext>
            </a:extLst>
          </p:cNvPr>
          <p:cNvSpPr/>
          <p:nvPr/>
        </p:nvSpPr>
        <p:spPr>
          <a:xfrm>
            <a:off x="386593" y="3103105"/>
            <a:ext cx="2662114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9%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increase in diabetes diagnoses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009B00-7BB4-BB1D-F40B-883883F5F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230" y="2753018"/>
            <a:ext cx="1715541" cy="1351965"/>
          </a:xfrm>
          <a:prstGeom prst="rect">
            <a:avLst/>
          </a:prstGeom>
        </p:spPr>
      </p:pic>
      <p:pic>
        <p:nvPicPr>
          <p:cNvPr id="2054" name="Picture 6" descr="How to Ensure Your Cybersecurity Risk Assessment Results are Actionable |  LMG Security">
            <a:extLst>
              <a:ext uri="{FF2B5EF4-FFF2-40B4-BE49-F238E27FC236}">
                <a16:creationId xmlns:a16="http://schemas.microsoft.com/office/drawing/2014/main" id="{F8D280AD-0B1D-6DF7-3E7E-C8693205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66" y="650690"/>
            <a:ext cx="3285746" cy="22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0A2803-E7AD-34F3-5380-AE4353284F42}"/>
              </a:ext>
            </a:extLst>
          </p:cNvPr>
          <p:cNvSpPr/>
          <p:nvPr/>
        </p:nvSpPr>
        <p:spPr>
          <a:xfrm>
            <a:off x="6630342" y="2874766"/>
            <a:ext cx="3265567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r>
              <a:rPr lang="en-US" sz="2400" b="1">
                <a:solidFill>
                  <a:srgbClr val="002060"/>
                </a:solidFill>
                <a:latin typeface="Georgia" panose="02040502050405020303" pitchFamily="18" charset="0"/>
              </a:rPr>
              <a:t>Assessment</a:t>
            </a:r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600">
                <a:solidFill>
                  <a:srgbClr val="002060"/>
                </a:solidFill>
                <a:latin typeface="Georgia" panose="02040502050405020303" pitchFamily="18" charset="0"/>
              </a:rPr>
              <a:t>you can</a:t>
            </a:r>
          </a:p>
          <a:p>
            <a:r>
              <a:rPr lang="en-US" sz="2400" b="1">
                <a:solidFill>
                  <a:srgbClr val="002060"/>
                </a:solidFill>
                <a:latin typeface="Georgia" panose="02040502050405020303" pitchFamily="18" charset="0"/>
              </a:rPr>
              <a:t>Trust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DA50D0-DF09-6549-63AD-F9EE6048EE1A}"/>
              </a:ext>
            </a:extLst>
          </p:cNvPr>
          <p:cNvSpPr/>
          <p:nvPr/>
        </p:nvSpPr>
        <p:spPr>
          <a:xfrm>
            <a:off x="6640433" y="4681296"/>
            <a:ext cx="3265567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r>
              <a:rPr lang="en-US" sz="1600" b="1">
                <a:solidFill>
                  <a:srgbClr val="002060"/>
                </a:solidFill>
                <a:latin typeface="Georgia" panose="02040502050405020303" pitchFamily="18" charset="0"/>
              </a:rPr>
              <a:t>About us:</a:t>
            </a:r>
          </a:p>
          <a:p>
            <a:pPr algn="just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SweetGuard stands at the forefront of preventive health, uniquely blending personal lifestyle habits with unique personality traits to forecast diabetes risk over a 10-year horizon. Our innovative approach hinges on a succinct, insightful survey, allowing us to craft risk profiles that empower individuals towards proactive health management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8430470-D0F7-9BF5-6180-BDC3F6FBDB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425" t="13591" r="18315" b="37136"/>
          <a:stretch/>
        </p:blipFill>
        <p:spPr>
          <a:xfrm>
            <a:off x="6595874" y="-28305"/>
            <a:ext cx="896536" cy="6661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F9AA230-6488-59E3-F862-EC6BEE6964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592" t="59242" r="592" b="14455"/>
          <a:stretch/>
        </p:blipFill>
        <p:spPr>
          <a:xfrm>
            <a:off x="7264869" y="-28305"/>
            <a:ext cx="2652443" cy="6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6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2B45F-997F-A6D8-6667-AE299D45E713}"/>
              </a:ext>
            </a:extLst>
          </p:cNvPr>
          <p:cNvSpPr/>
          <p:nvPr/>
        </p:nvSpPr>
        <p:spPr>
          <a:xfrm>
            <a:off x="0" y="2857"/>
            <a:ext cx="331012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9E9D1C-76A1-5C1C-7C94-DDB45776077B}"/>
              </a:ext>
            </a:extLst>
          </p:cNvPr>
          <p:cNvSpPr/>
          <p:nvPr/>
        </p:nvSpPr>
        <p:spPr>
          <a:xfrm>
            <a:off x="0" y="4277360"/>
            <a:ext cx="3311651" cy="25777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86A69-1E6D-2502-959B-69E330ADA424}"/>
              </a:ext>
            </a:extLst>
          </p:cNvPr>
          <p:cNvSpPr/>
          <p:nvPr/>
        </p:nvSpPr>
        <p:spPr>
          <a:xfrm>
            <a:off x="3287269" y="2857"/>
            <a:ext cx="332155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0ED5CE-A6A7-AF32-064A-9409B7DD3AE0}"/>
              </a:ext>
            </a:extLst>
          </p:cNvPr>
          <p:cNvCxnSpPr>
            <a:cxnSpLocks/>
          </p:cNvCxnSpPr>
          <p:nvPr/>
        </p:nvCxnSpPr>
        <p:spPr>
          <a:xfrm>
            <a:off x="329869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80D49E-0E0D-8A98-63AF-3AFE42468D9B}"/>
              </a:ext>
            </a:extLst>
          </p:cNvPr>
          <p:cNvSpPr/>
          <p:nvPr/>
        </p:nvSpPr>
        <p:spPr>
          <a:xfrm>
            <a:off x="6620254" y="0"/>
            <a:ext cx="328574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E7D9F-EA5E-95A5-734A-1143DC414842}"/>
              </a:ext>
            </a:extLst>
          </p:cNvPr>
          <p:cNvCxnSpPr>
            <a:cxnSpLocks/>
          </p:cNvCxnSpPr>
          <p:nvPr/>
        </p:nvCxnSpPr>
        <p:spPr>
          <a:xfrm>
            <a:off x="660730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DABA-FC85-F15A-6C5D-4935E5BA719F}"/>
              </a:ext>
            </a:extLst>
          </p:cNvPr>
          <p:cNvSpPr/>
          <p:nvPr/>
        </p:nvSpPr>
        <p:spPr>
          <a:xfrm>
            <a:off x="3307079" y="-7302"/>
            <a:ext cx="3310128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Unveiling diabetic destiny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17D19D-697F-95B1-CC02-441D58E0639F}"/>
              </a:ext>
            </a:extLst>
          </p:cNvPr>
          <p:cNvSpPr/>
          <p:nvPr/>
        </p:nvSpPr>
        <p:spPr>
          <a:xfrm>
            <a:off x="6618731" y="-7302"/>
            <a:ext cx="3277360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Know your risk,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Know your response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51B94-87E7-3F68-1342-E4C91F135463}"/>
              </a:ext>
            </a:extLst>
          </p:cNvPr>
          <p:cNvSpPr/>
          <p:nvPr/>
        </p:nvSpPr>
        <p:spPr>
          <a:xfrm>
            <a:off x="-16528" y="-7302"/>
            <a:ext cx="3310128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Could it be you?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470C7-D483-B695-0E0D-E9E3C3632E47}"/>
              </a:ext>
            </a:extLst>
          </p:cNvPr>
          <p:cNvGrpSpPr/>
          <p:nvPr/>
        </p:nvGrpSpPr>
        <p:grpSpPr>
          <a:xfrm>
            <a:off x="25028" y="1373122"/>
            <a:ext cx="3193192" cy="2662372"/>
            <a:chOff x="45348" y="1495042"/>
            <a:chExt cx="3193192" cy="2662372"/>
          </a:xfrm>
        </p:grpSpPr>
        <p:pic>
          <p:nvPicPr>
            <p:cNvPr id="5" name="Picture 4" descr="human figure silhouette avatar Stock Vector | Adobe Stock">
              <a:extLst>
                <a:ext uri="{FF2B5EF4-FFF2-40B4-BE49-F238E27FC236}">
                  <a16:creationId xmlns:a16="http://schemas.microsoft.com/office/drawing/2014/main" id="{08AB4336-8C49-D96C-09C0-7C23A354E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58" y1="17800" x2="48558" y2="17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47" y="1495042"/>
              <a:ext cx="2040021" cy="245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Eyes Illustration White Transparent, Cartoon Eye Illustration, Gambar Mata,  Eye Png, Cartoon Body Organs PNG Image For Free Download">
              <a:extLst>
                <a:ext uri="{FF2B5EF4-FFF2-40B4-BE49-F238E27FC236}">
                  <a16:creationId xmlns:a16="http://schemas.microsoft.com/office/drawing/2014/main" id="{76D37DBC-6D0A-1C91-8464-DEFC328D90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667">
                          <a14:foregroundMark x1="12000" y1="37750" x2="12000" y2="37750"/>
                          <a14:foregroundMark x1="84417" y1="36000" x2="84417" y2="36000"/>
                          <a14:foregroundMark x1="90667" y1="57667" x2="90667" y2="57667"/>
                          <a14:foregroundMark x1="88750" y1="39583" x2="88750" y2="39583"/>
                          <a14:foregroundMark x1="40583" y1="80333" x2="40583" y2="80333"/>
                          <a14:foregroundMark x1="24167" y1="75583" x2="24167" y2="75583"/>
                          <a14:foregroundMark x1="27250" y1="76417" x2="27250" y2="76417"/>
                          <a14:foregroundMark x1="26500" y1="76750" x2="26500" y2="76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52" b="15393"/>
            <a:stretch/>
          </p:blipFill>
          <p:spPr bwMode="auto">
            <a:xfrm>
              <a:off x="2209428" y="1742237"/>
              <a:ext cx="523112" cy="33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artoon bottle water apple sport design Royalty Free Vector">
              <a:extLst>
                <a:ext uri="{FF2B5EF4-FFF2-40B4-BE49-F238E27FC236}">
                  <a16:creationId xmlns:a16="http://schemas.microsoft.com/office/drawing/2014/main" id="{3ABF5729-7A5B-3990-3495-90F3572E5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31" y="1673829"/>
              <a:ext cx="439890" cy="47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Battery Discharging Animation Stock Video Footage for Free Download">
              <a:extLst>
                <a:ext uri="{FF2B5EF4-FFF2-40B4-BE49-F238E27FC236}">
                  <a16:creationId xmlns:a16="http://schemas.microsoft.com/office/drawing/2014/main" id="{D17711F2-06FF-09A0-CF7B-387BF95FA4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7" t="18501" r="16206" b="20371"/>
            <a:stretch/>
          </p:blipFill>
          <p:spPr bwMode="auto">
            <a:xfrm>
              <a:off x="351358" y="2670876"/>
              <a:ext cx="567750" cy="2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Cartoon Medical Wound Band-aid PNG Images | PSD Free Download - Pikbest">
              <a:extLst>
                <a:ext uri="{FF2B5EF4-FFF2-40B4-BE49-F238E27FC236}">
                  <a16:creationId xmlns:a16="http://schemas.microsoft.com/office/drawing/2014/main" id="{2F9B9C95-400F-8424-524A-7E5F36957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9143" y1="31000" x2="39143" y2="31000"/>
                          <a14:foregroundMark x1="34429" y1="23286" x2="34429" y2="23286"/>
                          <a14:foregroundMark x1="42143" y1="26000" x2="42143" y2="26000"/>
                          <a14:foregroundMark x1="70000" y1="41714" x2="70000" y2="41714"/>
                          <a14:foregroundMark x1="58714" y1="74571" x2="58714" y2="74571"/>
                          <a14:foregroundMark x1="58286" y1="68857" x2="58286" y2="68857"/>
                          <a14:foregroundMark x1="30143" y1="60143" x2="30143" y2="60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2" t="11524" r="10962" b="14404"/>
            <a:stretch/>
          </p:blipFill>
          <p:spPr bwMode="auto">
            <a:xfrm>
              <a:off x="2458176" y="2512404"/>
              <a:ext cx="480462" cy="45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Weight Scale PNG Transparent Images Free Download | Vector Files | Pngtree">
              <a:extLst>
                <a:ext uri="{FF2B5EF4-FFF2-40B4-BE49-F238E27FC236}">
                  <a16:creationId xmlns:a16="http://schemas.microsoft.com/office/drawing/2014/main" id="{9CF27EF1-31B0-ECF5-1E62-CE36C1360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3333" y1="28611" x2="43333" y2="28611"/>
                          <a14:foregroundMark x1="43611" y1="21944" x2="43611" y2="21944"/>
                          <a14:foregroundMark x1="41944" y1="25278" x2="41944" y2="25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1" t="15703" r="14785" b="15185"/>
            <a:stretch/>
          </p:blipFill>
          <p:spPr bwMode="auto">
            <a:xfrm>
              <a:off x="646231" y="3383184"/>
              <a:ext cx="514269" cy="5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83C3BE-315A-71A2-95CE-F8E4C8FC011F}"/>
                </a:ext>
              </a:extLst>
            </p:cNvPr>
            <p:cNvSpPr/>
            <p:nvPr/>
          </p:nvSpPr>
          <p:spPr>
            <a:xfrm>
              <a:off x="45348" y="2149385"/>
              <a:ext cx="136608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Excessive hunger and thirst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4AE1C9-701B-B642-45F4-E1E0D15974B8}"/>
                </a:ext>
              </a:extLst>
            </p:cNvPr>
            <p:cNvSpPr/>
            <p:nvPr/>
          </p:nvSpPr>
          <p:spPr>
            <a:xfrm>
              <a:off x="1872454" y="2149385"/>
              <a:ext cx="136608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Blurred vision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D51E60-570F-72B7-A4B5-D21A6C2CC6BA}"/>
                </a:ext>
              </a:extLst>
            </p:cNvPr>
            <p:cNvSpPr/>
            <p:nvPr/>
          </p:nvSpPr>
          <p:spPr>
            <a:xfrm>
              <a:off x="2080269" y="3037350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Slow healing cuts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03D29F-7291-D5D1-D2BA-0A6C953762C2}"/>
                </a:ext>
              </a:extLst>
            </p:cNvPr>
            <p:cNvSpPr/>
            <p:nvPr/>
          </p:nvSpPr>
          <p:spPr>
            <a:xfrm>
              <a:off x="79127" y="3037350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Fatigue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470FE1-ECFC-470E-2047-6189E134376B}"/>
                </a:ext>
              </a:extLst>
            </p:cNvPr>
            <p:cNvSpPr/>
            <p:nvPr/>
          </p:nvSpPr>
          <p:spPr>
            <a:xfrm>
              <a:off x="335677" y="3951746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Sudden weight loss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DFEFCA-630F-3950-7A8F-4E486D994978}"/>
                </a:ext>
              </a:extLst>
            </p:cNvPr>
            <p:cNvSpPr/>
            <p:nvPr/>
          </p:nvSpPr>
          <p:spPr>
            <a:xfrm>
              <a:off x="1789322" y="3951746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002060"/>
                  </a:solidFill>
                  <a:latin typeface="Georgia" panose="02040502050405020303" pitchFamily="18" charset="0"/>
                </a:rPr>
                <a:t>Numbness in hands or feet</a:t>
              </a:r>
            </a:p>
          </p:txBody>
        </p:sp>
        <p:pic>
          <p:nvPicPr>
            <p:cNvPr id="5138" name="Picture 18" descr="Tingling Vector Images (over 260)">
              <a:extLst>
                <a:ext uri="{FF2B5EF4-FFF2-40B4-BE49-F238E27FC236}">
                  <a16:creationId xmlns:a16="http://schemas.microsoft.com/office/drawing/2014/main" id="{4FBE26A3-A9B3-451B-BF49-5BE20EDF6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66400" y1="34800" x2="66400" y2="34800"/>
                          <a14:foregroundMark x1="33600" y1="58800" x2="33600" y2="58800"/>
                          <a14:foregroundMark x1="28400" y1="56800" x2="28400" y2="56800"/>
                          <a14:foregroundMark x1="26000" y1="50800" x2="26000" y2="50800"/>
                          <a14:foregroundMark x1="48400" y1="16800" x2="48400" y2="16800"/>
                          <a14:foregroundMark x1="45600" y1="22000" x2="45600" y2="22000"/>
                          <a14:foregroundMark x1="69600" y1="12400" x2="69600" y2="12400"/>
                          <a14:foregroundMark x1="72000" y1="15200" x2="72000" y2="15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560"/>
            <a:stretch/>
          </p:blipFill>
          <p:spPr bwMode="auto">
            <a:xfrm>
              <a:off x="2042776" y="3431731"/>
              <a:ext cx="689764" cy="4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23C8C9-4D1D-663A-3793-2DF4BD0F007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34" b="49802" l="32402" r="58188"/>
                    </a14:imgEffect>
                  </a14:imgLayer>
                </a14:imgProps>
              </a:ext>
            </a:extLst>
          </a:blip>
          <a:srcRect l="29179" r="38589" b="44664"/>
          <a:stretch/>
        </p:blipFill>
        <p:spPr>
          <a:xfrm>
            <a:off x="266955" y="4652780"/>
            <a:ext cx="912130" cy="6866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83362D-0766-0F28-A41C-6022C06E80C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949" b="44541" l="73483" r="97054"/>
                    </a14:imgEffect>
                  </a14:imgLayer>
                </a14:imgProps>
              </a:ext>
            </a:extLst>
          </a:blip>
          <a:srcRect l="70537" b="50510"/>
          <a:stretch/>
        </p:blipFill>
        <p:spPr>
          <a:xfrm>
            <a:off x="515544" y="5927439"/>
            <a:ext cx="674632" cy="496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1F7004-7189-3693-3D68-40C1D21C4DC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9227" t="44307" r="20354" b="7388"/>
          <a:stretch/>
        </p:blipFill>
        <p:spPr>
          <a:xfrm>
            <a:off x="2017522" y="4642620"/>
            <a:ext cx="863482" cy="6012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BA76E9-9E29-578E-81BC-3D6AC1A025AA}"/>
              </a:ext>
            </a:extLst>
          </p:cNvPr>
          <p:cNvSpPr/>
          <p:nvPr/>
        </p:nvSpPr>
        <p:spPr>
          <a:xfrm>
            <a:off x="-79894" y="5339423"/>
            <a:ext cx="178243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Heart Failure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21%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of diabetics suffer from Heart 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218A24-9E09-0325-73BD-CDE417197964}"/>
              </a:ext>
            </a:extLst>
          </p:cNvPr>
          <p:cNvSpPr/>
          <p:nvPr/>
        </p:nvSpPr>
        <p:spPr>
          <a:xfrm>
            <a:off x="997112" y="6021720"/>
            <a:ext cx="2000088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Threaten vision and limbs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30%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diabetics have difficulty walking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53773-2942-56C9-77CA-10A3D51754A3}"/>
              </a:ext>
            </a:extLst>
          </p:cNvPr>
          <p:cNvSpPr/>
          <p:nvPr/>
        </p:nvSpPr>
        <p:spPr>
          <a:xfrm>
            <a:off x="1557411" y="5339423"/>
            <a:ext cx="1818262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Stroke</a:t>
            </a:r>
          </a:p>
          <a:p>
            <a:pPr algn="ctr"/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25%</a:t>
            </a:r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 diabetics are prone to depressive disorders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D1FAA25-AC44-A93C-E1CD-D755265F960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102" b="42347" l="1566" r="19911">
                        <a14:foregroundMark x1="10291" y1="6122" x2="10291" y2="6122"/>
                        <a14:foregroundMark x1="1566" y1="25000" x2="1566" y2="25000"/>
                        <a14:foregroundMark x1="9396" y1="42347" x2="9396" y2="42347"/>
                      </a14:backgroundRemoval>
                    </a14:imgEffect>
                  </a14:imgLayer>
                </a14:imgProps>
              </a:ext>
            </a:extLst>
          </a:blip>
          <a:srcRect t="4651" r="77749" b="55837"/>
          <a:stretch/>
        </p:blipFill>
        <p:spPr>
          <a:xfrm>
            <a:off x="150229" y="5971823"/>
            <a:ext cx="532077" cy="4142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D12A33-A6F9-E59E-4EEC-ED67D1E7A57F}"/>
              </a:ext>
            </a:extLst>
          </p:cNvPr>
          <p:cNvSpPr/>
          <p:nvPr/>
        </p:nvSpPr>
        <p:spPr>
          <a:xfrm>
            <a:off x="-2998" y="1173324"/>
            <a:ext cx="3221158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  <a:latin typeface="Georgia" panose="02040502050405020303" pitchFamily="18" charset="0"/>
              </a:rPr>
              <a:t>What are the </a:t>
            </a:r>
            <a:r>
              <a:rPr lang="en-US" b="1">
                <a:solidFill>
                  <a:srgbClr val="002060"/>
                </a:solidFill>
                <a:latin typeface="Georgia" panose="02040502050405020303" pitchFamily="18" charset="0"/>
              </a:rPr>
              <a:t>SYMPTOMS?</a:t>
            </a:r>
            <a:endParaRPr lang="en-US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43BC1E-CF27-50C7-41BF-0D5D8316BCA5}"/>
              </a:ext>
            </a:extLst>
          </p:cNvPr>
          <p:cNvSpPr/>
          <p:nvPr/>
        </p:nvSpPr>
        <p:spPr>
          <a:xfrm>
            <a:off x="143419" y="4370879"/>
            <a:ext cx="292832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2060"/>
                </a:solidFill>
                <a:latin typeface="Georgia" panose="02040502050405020303" pitchFamily="18" charset="0"/>
              </a:rPr>
              <a:t>Why is it</a:t>
            </a:r>
            <a:r>
              <a:rPr lang="en-US" sz="1200" b="1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b="1">
                <a:solidFill>
                  <a:srgbClr val="002060"/>
                </a:solidFill>
                <a:latin typeface="Georgia" panose="02040502050405020303" pitchFamily="18" charset="0"/>
              </a:rPr>
              <a:t>DANGEROUS?</a:t>
            </a:r>
            <a:endParaRPr lang="en-US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9AB34C-A17B-CA50-E78B-CA61AAADD372}"/>
              </a:ext>
            </a:extLst>
          </p:cNvPr>
          <p:cNvSpPr/>
          <p:nvPr/>
        </p:nvSpPr>
        <p:spPr>
          <a:xfrm>
            <a:off x="3851444" y="1752397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18%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above the age of 65</a:t>
            </a:r>
          </a:p>
        </p:txBody>
      </p:sp>
      <p:pic>
        <p:nvPicPr>
          <p:cNvPr id="5140" name="Picture 20" descr="Caucasian Old Woman Vector. Elderly People. Senior Person. Isolated Cartoon  Illustration Stock Vector Image &amp; Art - Alamy">
            <a:extLst>
              <a:ext uri="{FF2B5EF4-FFF2-40B4-BE49-F238E27FC236}">
                <a16:creationId xmlns:a16="http://schemas.microsoft.com/office/drawing/2014/main" id="{E7C32D27-0FC8-9837-4D5B-5C3EDEF02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0077" y1="19137" x2="50077" y2="1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3" t="13925" r="15545" b="14695"/>
          <a:stretch/>
        </p:blipFill>
        <p:spPr bwMode="auto">
          <a:xfrm>
            <a:off x="3465425" y="1505202"/>
            <a:ext cx="597546" cy="80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4B4D394-9FB7-0291-8938-09190B610E9F}"/>
              </a:ext>
            </a:extLst>
          </p:cNvPr>
          <p:cNvSpPr/>
          <p:nvPr/>
        </p:nvSpPr>
        <p:spPr>
          <a:xfrm>
            <a:off x="5059951" y="1752397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15%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above the age of 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3F1A70-0E72-3954-A823-A0A8FD422739}"/>
              </a:ext>
            </a:extLst>
          </p:cNvPr>
          <p:cNvSpPr/>
          <p:nvPr/>
        </p:nvSpPr>
        <p:spPr>
          <a:xfrm>
            <a:off x="3166375" y="1153004"/>
            <a:ext cx="3590279" cy="220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2060"/>
                </a:solidFill>
                <a:latin typeface="Georgia" panose="02040502050405020303" pitchFamily="18" charset="0"/>
              </a:rPr>
              <a:t>PATIENT SEGMENTS</a:t>
            </a:r>
            <a:endParaRPr lang="en-US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142" name="Picture 22" descr="Pin on Recycling">
            <a:extLst>
              <a:ext uri="{FF2B5EF4-FFF2-40B4-BE49-F238E27FC236}">
                <a16:creationId xmlns:a16="http://schemas.microsoft.com/office/drawing/2014/main" id="{9F45D751-295A-9BD2-E2CC-6EB4E816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514" b="89740" l="9783" r="89946">
                        <a14:foregroundMark x1="67527" y1="9249" x2="67527" y2="9249"/>
                        <a14:foregroundMark x1="53940" y1="9538" x2="53940" y2="9538"/>
                        <a14:foregroundMark x1="49185" y1="8815" x2="49185" y2="8815"/>
                        <a14:foregroundMark x1="72283" y1="21098" x2="72283" y2="21098"/>
                        <a14:foregroundMark x1="70245" y1="21821" x2="70245" y2="21821"/>
                        <a14:foregroundMark x1="64130" y1="19509" x2="64130" y2="19509"/>
                        <a14:foregroundMark x1="68614" y1="20665" x2="68614" y2="20665"/>
                        <a14:foregroundMark x1="72418" y1="21532" x2="72418" y2="21532"/>
                        <a14:foregroundMark x1="68614" y1="7514" x2="68614" y2="7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87" r="8198" b="33038"/>
          <a:stretch/>
        </p:blipFill>
        <p:spPr bwMode="auto">
          <a:xfrm>
            <a:off x="3522801" y="2228464"/>
            <a:ext cx="645766" cy="7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F5B08FB-B30C-4F62-932F-5D697ACD8221}"/>
              </a:ext>
            </a:extLst>
          </p:cNvPr>
          <p:cNvSpPr/>
          <p:nvPr/>
        </p:nvSpPr>
        <p:spPr>
          <a:xfrm>
            <a:off x="4031469" y="2464520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20%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people with lack of physical activity</a:t>
            </a:r>
          </a:p>
        </p:txBody>
      </p:sp>
      <p:pic>
        <p:nvPicPr>
          <p:cNvPr id="5144" name="Picture 24" descr="Free Vector | Overweight woman cartoon character">
            <a:extLst>
              <a:ext uri="{FF2B5EF4-FFF2-40B4-BE49-F238E27FC236}">
                <a16:creationId xmlns:a16="http://schemas.microsoft.com/office/drawing/2014/main" id="{15D69B14-7683-9B5E-2AA2-22204CF5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994" b="98403" l="5707" r="94565">
                        <a14:foregroundMark x1="29620" y1="97284" x2="29620" y2="97284"/>
                        <a14:foregroundMark x1="30435" y1="92652" x2="30435" y2="92652"/>
                        <a14:foregroundMark x1="30435" y1="90575" x2="30435" y2="90575"/>
                        <a14:foregroundMark x1="70652" y1="97284" x2="70652" y2="97284"/>
                        <a14:foregroundMark x1="69293" y1="92652" x2="69293" y2="92652"/>
                        <a14:foregroundMark x1="70924" y1="97923" x2="70924" y2="97923"/>
                        <a14:foregroundMark x1="30163" y1="98403" x2="30163" y2="98403"/>
                        <a14:foregroundMark x1="90489" y1="49361" x2="90489" y2="49361"/>
                        <a14:foregroundMark x1="5707" y1="53035" x2="5707" y2="53035"/>
                        <a14:foregroundMark x1="15489" y1="44728" x2="15489" y2="44728"/>
                        <a14:foregroundMark x1="56793" y1="15495" x2="56793" y2="15495"/>
                        <a14:foregroundMark x1="42663" y1="15016" x2="42663" y2="15016"/>
                        <a14:foregroundMark x1="51630" y1="4153" x2="51630" y2="4153"/>
                        <a14:foregroundMark x1="94565" y1="57987" x2="94565" y2="57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57" y="3068027"/>
            <a:ext cx="391454" cy="66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3724691-A08B-4A10-A175-C37D4A6A4C65}"/>
              </a:ext>
            </a:extLst>
          </p:cNvPr>
          <p:cNvSpPr/>
          <p:nvPr/>
        </p:nvSpPr>
        <p:spPr>
          <a:xfrm>
            <a:off x="3851444" y="3257675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19%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with BMI more than 30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8DB4CF-58CF-0592-11DC-10513937EF10}"/>
              </a:ext>
            </a:extLst>
          </p:cNvPr>
          <p:cNvSpPr/>
          <p:nvPr/>
        </p:nvSpPr>
        <p:spPr>
          <a:xfrm>
            <a:off x="5059951" y="3257675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10%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with BMI more than 25</a:t>
            </a:r>
          </a:p>
        </p:txBody>
      </p:sp>
      <p:pic>
        <p:nvPicPr>
          <p:cNvPr id="5146" name="Picture 26" descr="Flat Pregnant Woman Animated Vector Illustration in Soft Pastel Color  17639499 Vector Art at Vecteezy">
            <a:extLst>
              <a:ext uri="{FF2B5EF4-FFF2-40B4-BE49-F238E27FC236}">
                <a16:creationId xmlns:a16="http://schemas.microsoft.com/office/drawing/2014/main" id="{A81A4621-DA85-7950-78E1-30A65594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552" b="90000" l="10000" r="90000">
                        <a14:foregroundMark x1="47410" y1="70208" x2="47410" y2="70208"/>
                        <a14:foregroundMark x1="45180" y1="7552" x2="45180" y2="7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7" y="3753098"/>
            <a:ext cx="504145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C606189-CF86-27A3-05FE-D1544DF38844}"/>
              </a:ext>
            </a:extLst>
          </p:cNvPr>
          <p:cNvSpPr/>
          <p:nvPr/>
        </p:nvSpPr>
        <p:spPr>
          <a:xfrm>
            <a:off x="4031469" y="3921938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11%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females who are pregnant</a:t>
            </a:r>
          </a:p>
        </p:txBody>
      </p:sp>
      <p:pic>
        <p:nvPicPr>
          <p:cNvPr id="5148" name="Picture 28" descr="Happy People Multiracial Cartoon Stock Illustrations – 3,801 Happy People  Multiracial Cartoon Stock Illustrations, Vectors &amp; Clipart - Dreamstime">
            <a:extLst>
              <a:ext uri="{FF2B5EF4-FFF2-40B4-BE49-F238E27FC236}">
                <a16:creationId xmlns:a16="http://schemas.microsoft.com/office/drawing/2014/main" id="{18C73123-6CA5-78EC-9B1D-1F12033A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954" b="90046" l="10000" r="90000">
                        <a14:foregroundMark x1="50375" y1="45907" x2="50375" y2="45907"/>
                        <a14:foregroundMark x1="59813" y1="40275" x2="59813" y2="40275"/>
                        <a14:foregroundMark x1="58875" y1="43877" x2="58875" y2="43877"/>
                        <a14:foregroundMark x1="64938" y1="25016" x2="64938" y2="25016"/>
                        <a14:foregroundMark x1="53875" y1="22200" x2="53875" y2="22200"/>
                        <a14:foregroundMark x1="55188" y1="25606" x2="55188" y2="25606"/>
                        <a14:foregroundMark x1="69313" y1="52914" x2="69313" y2="52914"/>
                        <a14:foregroundMark x1="67750" y1="45318" x2="67750" y2="45318"/>
                        <a14:foregroundMark x1="66500" y1="42698" x2="66500" y2="42698"/>
                        <a14:foregroundMark x1="58875" y1="36870" x2="58875" y2="36870"/>
                        <a14:foregroundMark x1="52188" y1="42371" x2="52188" y2="42371"/>
                        <a14:foregroundMark x1="39875" y1="55534" x2="39875" y2="55534"/>
                        <a14:foregroundMark x1="35688" y1="48723" x2="35688" y2="48723"/>
                        <a14:foregroundMark x1="41438" y1="48134" x2="41438" y2="48134"/>
                        <a14:foregroundMark x1="42188" y1="50229" x2="42188" y2="50229"/>
                        <a14:foregroundMark x1="37500" y1="48134" x2="37500" y2="48134"/>
                        <a14:foregroundMark x1="33000" y1="60576" x2="33000" y2="60576"/>
                        <a14:foregroundMark x1="37063" y1="69024" x2="37063" y2="69024"/>
                        <a14:foregroundMark x1="37625" y1="61755" x2="37625" y2="61755"/>
                        <a14:foregroundMark x1="40875" y1="90046" x2="40875" y2="90046"/>
                        <a14:foregroundMark x1="32000" y1="89653" x2="32000" y2="89653"/>
                        <a14:foregroundMark x1="44125" y1="35232" x2="44125" y2="35232"/>
                        <a14:foregroundMark x1="34125" y1="36280" x2="34125" y2="36280"/>
                        <a14:foregroundMark x1="63500" y1="23379" x2="63500" y2="23379"/>
                        <a14:foregroundMark x1="59438" y1="42829" x2="59438" y2="42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33" t="10667" r="24892" b="6324"/>
          <a:stretch/>
        </p:blipFill>
        <p:spPr bwMode="auto">
          <a:xfrm>
            <a:off x="3641413" y="4498562"/>
            <a:ext cx="408541" cy="69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7ABB9D0-3A99-7B02-ACFB-B77319C5BC65}"/>
              </a:ext>
            </a:extLst>
          </p:cNvPr>
          <p:cNvSpPr/>
          <p:nvPr/>
        </p:nvSpPr>
        <p:spPr>
          <a:xfrm>
            <a:off x="4044527" y="4717084"/>
            <a:ext cx="1360369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20%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American Indian or Alaska Native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F24B72-A3A7-A884-6C62-9A94C696FFCA}"/>
              </a:ext>
            </a:extLst>
          </p:cNvPr>
          <p:cNvSpPr/>
          <p:nvPr/>
        </p:nvSpPr>
        <p:spPr>
          <a:xfrm>
            <a:off x="5270495" y="4717084"/>
            <a:ext cx="1366086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12%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Hispanic or African Americans</a:t>
            </a:r>
          </a:p>
        </p:txBody>
      </p:sp>
      <p:pic>
        <p:nvPicPr>
          <p:cNvPr id="5150" name="Picture 30" descr="Cartoon drunk man hi-res stock photography and images - Alamy">
            <a:extLst>
              <a:ext uri="{FF2B5EF4-FFF2-40B4-BE49-F238E27FC236}">
                <a16:creationId xmlns:a16="http://schemas.microsoft.com/office/drawing/2014/main" id="{E8BAF1B5-F642-0185-8149-FD57F1D6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6115" b="90000" l="7018" r="92885">
                        <a14:foregroundMark x1="7212" y1="45324" x2="7212" y2="45324"/>
                        <a14:foregroundMark x1="39279" y1="29496" x2="39279" y2="29496"/>
                        <a14:foregroundMark x1="35088" y1="30504" x2="35088" y2="30504"/>
                        <a14:foregroundMark x1="33041" y1="26978" x2="33041" y2="26978"/>
                        <a14:foregroundMark x1="40253" y1="20432" x2="40253" y2="20432"/>
                        <a14:foregroundMark x1="53509" y1="23525" x2="53509" y2="23525"/>
                        <a14:foregroundMark x1="47953" y1="6187" x2="47953" y2="6187"/>
                        <a14:foregroundMark x1="92885" y1="41007" x2="92885" y2="41007"/>
                        <a14:foregroundMark x1="40253" y1="29928" x2="40253" y2="29928"/>
                        <a14:foregroundMark x1="35867" y1="26691" x2="35867" y2="26691"/>
                        <a14:foregroundMark x1="37719" y1="20719" x2="37719" y2="20719"/>
                        <a14:foregroundMark x1="52534" y1="23669" x2="52534" y2="23669"/>
                        <a14:foregroundMark x1="38499" y1="32014" x2="38499" y2="32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91" y="6000931"/>
            <a:ext cx="513977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Smoking Cartoon Woman Vector Art &amp; Graphics | freevector.com">
            <a:extLst>
              <a:ext uri="{FF2B5EF4-FFF2-40B4-BE49-F238E27FC236}">
                <a16:creationId xmlns:a16="http://schemas.microsoft.com/office/drawing/2014/main" id="{6685A77F-AB32-9679-75C7-DDAF2868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020" b="91373" l="9961" r="89844">
                        <a14:foregroundMark x1="41016" y1="21046" x2="41016" y2="21046"/>
                        <a14:foregroundMark x1="34766" y1="15425" x2="34766" y2="15425"/>
                        <a14:foregroundMark x1="34766" y1="26013" x2="34766" y2="26013"/>
                        <a14:foregroundMark x1="40625" y1="14248" x2="40625" y2="14248"/>
                        <a14:foregroundMark x1="47852" y1="13725" x2="47852" y2="13725"/>
                        <a14:foregroundMark x1="41406" y1="9020" x2="41406" y2="9020"/>
                        <a14:foregroundMark x1="54590" y1="90327" x2="54590" y2="90327"/>
                        <a14:foregroundMark x1="45703" y1="91373" x2="45703" y2="91373"/>
                        <a14:foregroundMark x1="59961" y1="25359" x2="59961" y2="25359"/>
                        <a14:foregroundMark x1="63086" y1="25882" x2="63086" y2="25882"/>
                        <a14:foregroundMark x1="65039" y1="27059" x2="65039" y2="27059"/>
                        <a14:foregroundMark x1="65039" y1="26536" x2="65039" y2="26536"/>
                        <a14:backgroundMark x1="32422" y1="45490" x2="32422" y2="45490"/>
                        <a14:backgroundMark x1="64355" y1="33987" x2="64355" y2="33987"/>
                        <a14:backgroundMark x1="60840" y1="50327" x2="60840" y2="50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9" r="25583"/>
          <a:stretch/>
        </p:blipFill>
        <p:spPr bwMode="auto">
          <a:xfrm>
            <a:off x="3667067" y="5258632"/>
            <a:ext cx="437857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1131154-5054-5835-16BE-BE01A7EE54E5}"/>
              </a:ext>
            </a:extLst>
          </p:cNvPr>
          <p:cNvSpPr/>
          <p:nvPr/>
        </p:nvSpPr>
        <p:spPr>
          <a:xfrm>
            <a:off x="4072109" y="5502526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002060"/>
                </a:solidFill>
                <a:latin typeface="Georgia" panose="02040502050405020303" pitchFamily="18" charset="0"/>
              </a:rPr>
              <a:t>14%</a:t>
            </a:r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 former  or current tobacco smokers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388A6D9F-9F3B-B1F6-BEE1-578B51021B18}"/>
              </a:ext>
            </a:extLst>
          </p:cNvPr>
          <p:cNvSpPr/>
          <p:nvPr/>
        </p:nvSpPr>
        <p:spPr>
          <a:xfrm>
            <a:off x="4061949" y="6189582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13%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people drinking more than 5 drinks a day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B614BC64-2A73-9EBC-494D-5B9E3DD88989}"/>
              </a:ext>
            </a:extLst>
          </p:cNvPr>
          <p:cNvSpPr/>
          <p:nvPr/>
        </p:nvSpPr>
        <p:spPr>
          <a:xfrm>
            <a:off x="6669168" y="1178208"/>
            <a:ext cx="1998434" cy="78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>
                <a:solidFill>
                  <a:srgbClr val="002060"/>
                </a:solidFill>
                <a:latin typeface="Georgia" panose="02040502050405020303" pitchFamily="18" charset="0"/>
              </a:rPr>
              <a:t>Check your Risk score with Sweetguard to understand your chance of diabetes over 10 years</a:t>
            </a:r>
          </a:p>
        </p:txBody>
      </p:sp>
      <p:pic>
        <p:nvPicPr>
          <p:cNvPr id="4100" name="Picture 4099" descr="A qr code with a white background">
            <a:extLst>
              <a:ext uri="{FF2B5EF4-FFF2-40B4-BE49-F238E27FC236}">
                <a16:creationId xmlns:a16="http://schemas.microsoft.com/office/drawing/2014/main" id="{1F13D7B0-9CF5-C35B-FDCF-C3A0F1007B8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86" y="1169900"/>
            <a:ext cx="771354" cy="771354"/>
          </a:xfrm>
          <a:prstGeom prst="rect">
            <a:avLst/>
          </a:prstGeom>
        </p:spPr>
      </p:pic>
      <p:sp>
        <p:nvSpPr>
          <p:cNvPr id="4101" name="Rectangle 4100">
            <a:extLst>
              <a:ext uri="{FF2B5EF4-FFF2-40B4-BE49-F238E27FC236}">
                <a16:creationId xmlns:a16="http://schemas.microsoft.com/office/drawing/2014/main" id="{76019F4E-8BA4-FB80-A8EA-4D1106704883}"/>
              </a:ext>
            </a:extLst>
          </p:cNvPr>
          <p:cNvSpPr/>
          <p:nvPr/>
        </p:nvSpPr>
        <p:spPr>
          <a:xfrm>
            <a:off x="6564308" y="2003480"/>
            <a:ext cx="3429575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002060"/>
                </a:solidFill>
                <a:latin typeface="Georgia" panose="02040502050405020303" pitchFamily="18" charset="0"/>
              </a:rPr>
              <a:t>You’re at </a:t>
            </a:r>
            <a:r>
              <a:rPr lang="en-US" sz="1400" b="1">
                <a:solidFill>
                  <a:srgbClr val="002060"/>
                </a:solidFill>
                <a:latin typeface="Georgia" panose="02040502050405020303" pitchFamily="18" charset="0"/>
              </a:rPr>
              <a:t>risk </a:t>
            </a:r>
            <a:r>
              <a:rPr lang="en-US" sz="1400">
                <a:solidFill>
                  <a:srgbClr val="002060"/>
                </a:solidFill>
                <a:latin typeface="Georgia" panose="02040502050405020303" pitchFamily="18" charset="0"/>
              </a:rPr>
              <a:t>for Type-II diabetes if you:</a:t>
            </a:r>
          </a:p>
        </p:txBody>
      </p:sp>
      <p:pic>
        <p:nvPicPr>
          <p:cNvPr id="5154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D309431-F97E-7515-3E1D-6E6A6DDF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224981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Rectangle 4101">
            <a:extLst>
              <a:ext uri="{FF2B5EF4-FFF2-40B4-BE49-F238E27FC236}">
                <a16:creationId xmlns:a16="http://schemas.microsoft.com/office/drawing/2014/main" id="{1C483282-2790-B9F0-9463-607F21AFD12D}"/>
              </a:ext>
            </a:extLst>
          </p:cNvPr>
          <p:cNvSpPr/>
          <p:nvPr/>
        </p:nvSpPr>
        <p:spPr>
          <a:xfrm>
            <a:off x="7113917" y="233990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Are overweight and/or physically inactive (Less than 3 times a week</a:t>
            </a:r>
          </a:p>
        </p:txBody>
      </p:sp>
      <p:pic>
        <p:nvPicPr>
          <p:cNvPr id="4103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1A0F772-1842-C169-ED03-192B6568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269835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4103">
            <a:extLst>
              <a:ext uri="{FF2B5EF4-FFF2-40B4-BE49-F238E27FC236}">
                <a16:creationId xmlns:a16="http://schemas.microsoft.com/office/drawing/2014/main" id="{2D08EEB4-0D6A-5D28-9B78-619AC8E66C18}"/>
              </a:ext>
            </a:extLst>
          </p:cNvPr>
          <p:cNvSpPr/>
          <p:nvPr/>
        </p:nvSpPr>
        <p:spPr>
          <a:xfrm>
            <a:off x="7113917" y="278844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Are 45 years or older</a:t>
            </a:r>
          </a:p>
        </p:txBody>
      </p:sp>
      <p:pic>
        <p:nvPicPr>
          <p:cNvPr id="4105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06DC612-0D7C-9122-B969-7C3D6046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314689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Rectangle 4105">
            <a:extLst>
              <a:ext uri="{FF2B5EF4-FFF2-40B4-BE49-F238E27FC236}">
                <a16:creationId xmlns:a16="http://schemas.microsoft.com/office/drawing/2014/main" id="{AB0A2A66-547E-4DC2-54A5-1143BB961B9E}"/>
              </a:ext>
            </a:extLst>
          </p:cNvPr>
          <p:cNvSpPr/>
          <p:nvPr/>
        </p:nvSpPr>
        <p:spPr>
          <a:xfrm>
            <a:off x="7113917" y="323698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Have ever had gestational diabetes (diabetes during pregnancy)</a:t>
            </a:r>
          </a:p>
        </p:txBody>
      </p:sp>
      <p:pic>
        <p:nvPicPr>
          <p:cNvPr id="4107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DED1895-0F1F-FA00-44AA-419BDA57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359543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Rectangle 4107">
            <a:extLst>
              <a:ext uri="{FF2B5EF4-FFF2-40B4-BE49-F238E27FC236}">
                <a16:creationId xmlns:a16="http://schemas.microsoft.com/office/drawing/2014/main" id="{17C85A72-BA7B-14CC-7184-BB437E1C188B}"/>
              </a:ext>
            </a:extLst>
          </p:cNvPr>
          <p:cNvSpPr/>
          <p:nvPr/>
        </p:nvSpPr>
        <p:spPr>
          <a:xfrm>
            <a:off x="7113917" y="368552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Have family history with type 2 diabetes</a:t>
            </a:r>
          </a:p>
        </p:txBody>
      </p:sp>
      <p:pic>
        <p:nvPicPr>
          <p:cNvPr id="4109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E538CC6B-AC46-7D5A-F7BC-4C6C8A6C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404397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E2C128C2-FA40-EA74-354A-2464FDA20809}"/>
              </a:ext>
            </a:extLst>
          </p:cNvPr>
          <p:cNvSpPr/>
          <p:nvPr/>
        </p:nvSpPr>
        <p:spPr>
          <a:xfrm>
            <a:off x="7113917" y="413406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Have scored more than 15 in the Sweetguard’s risk score analyzer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F936EF11-101F-2AE1-4817-263C8877F394}"/>
              </a:ext>
            </a:extLst>
          </p:cNvPr>
          <p:cNvSpPr/>
          <p:nvPr/>
        </p:nvSpPr>
        <p:spPr>
          <a:xfrm>
            <a:off x="6624296" y="4717084"/>
            <a:ext cx="3271795" cy="2138059"/>
          </a:xfrm>
          <a:prstGeom prst="rect">
            <a:avLst/>
          </a:prstGeom>
          <a:solidFill>
            <a:srgbClr val="B4D9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4" name="Picture 4113">
            <a:extLst>
              <a:ext uri="{FF2B5EF4-FFF2-40B4-BE49-F238E27FC236}">
                <a16:creationId xmlns:a16="http://schemas.microsoft.com/office/drawing/2014/main" id="{AF811E91-8053-BBD9-48E8-B4BF53486CC5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0510" t="15713" r="53327" b="34282"/>
          <a:stretch/>
        </p:blipFill>
        <p:spPr>
          <a:xfrm>
            <a:off x="7899238" y="5645813"/>
            <a:ext cx="878891" cy="574757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6D31504E-2A5D-291A-E820-0F39261BEEDF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3957" t="14516" b="32981"/>
          <a:stretch/>
        </p:blipFill>
        <p:spPr>
          <a:xfrm>
            <a:off x="6629400" y="5058489"/>
            <a:ext cx="874875" cy="603485"/>
          </a:xfrm>
          <a:prstGeom prst="rect">
            <a:avLst/>
          </a:prstGeom>
        </p:spPr>
      </p:pic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260B560-1BC7-B2A7-B906-92C34D950626}"/>
              </a:ext>
            </a:extLst>
          </p:cNvPr>
          <p:cNvSpPr/>
          <p:nvPr/>
        </p:nvSpPr>
        <p:spPr>
          <a:xfrm>
            <a:off x="6570712" y="4716872"/>
            <a:ext cx="3376126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2060"/>
                </a:solidFill>
                <a:latin typeface="Georgia" panose="02040502050405020303" pitchFamily="18" charset="0"/>
              </a:rPr>
              <a:t>Reduce the burden of Diabetes</a:t>
            </a: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1DF43791-EE1E-4E3A-AC2F-8810228A70EB}"/>
              </a:ext>
            </a:extLst>
          </p:cNvPr>
          <p:cNvSpPr/>
          <p:nvPr/>
        </p:nvSpPr>
        <p:spPr>
          <a:xfrm>
            <a:off x="7317118" y="5197336"/>
            <a:ext cx="2578974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Work with a healthcare professional to check your glucose level and blood pressure</a:t>
            </a:r>
          </a:p>
        </p:txBody>
      </p:sp>
      <p:pic>
        <p:nvPicPr>
          <p:cNvPr id="4117" name="Picture 4116">
            <a:extLst>
              <a:ext uri="{FF2B5EF4-FFF2-40B4-BE49-F238E27FC236}">
                <a16:creationId xmlns:a16="http://schemas.microsoft.com/office/drawing/2014/main" id="{B90A0248-1DA7-DAD9-0EF2-D345DA0CB6AF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-84" t="15011" r="79442" b="35091"/>
          <a:stretch/>
        </p:blipFill>
        <p:spPr>
          <a:xfrm>
            <a:off x="6843271" y="5649807"/>
            <a:ext cx="693432" cy="573520"/>
          </a:xfrm>
          <a:prstGeom prst="rect">
            <a:avLst/>
          </a:prstGeom>
        </p:spPr>
      </p:pic>
      <p:pic>
        <p:nvPicPr>
          <p:cNvPr id="4118" name="Picture 4117">
            <a:extLst>
              <a:ext uri="{FF2B5EF4-FFF2-40B4-BE49-F238E27FC236}">
                <a16:creationId xmlns:a16="http://schemas.microsoft.com/office/drawing/2014/main" id="{C07A90C8-EF01-BC37-AD7E-2C990A135DE8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3564" t="15011" r="26216" b="36098"/>
          <a:stretch/>
        </p:blipFill>
        <p:spPr>
          <a:xfrm>
            <a:off x="8809768" y="5665604"/>
            <a:ext cx="1015203" cy="561958"/>
          </a:xfrm>
          <a:prstGeom prst="rect">
            <a:avLst/>
          </a:prstGeom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D18BAA55-62EF-F9AD-DC21-F712071E1429}"/>
              </a:ext>
            </a:extLst>
          </p:cNvPr>
          <p:cNvSpPr/>
          <p:nvPr/>
        </p:nvSpPr>
        <p:spPr>
          <a:xfrm>
            <a:off x="6669377" y="6291643"/>
            <a:ext cx="1093738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Lose weight if necessary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EF7D53CA-5639-E375-CF47-C25F5F6E1EA1}"/>
              </a:ext>
            </a:extLst>
          </p:cNvPr>
          <p:cNvSpPr/>
          <p:nvPr/>
        </p:nvSpPr>
        <p:spPr>
          <a:xfrm>
            <a:off x="7676972" y="6291643"/>
            <a:ext cx="1323423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Eat healthy and don’t smoke</a:t>
            </a:r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8F05855E-7AB4-14DC-B676-2D6B83CE770C}"/>
              </a:ext>
            </a:extLst>
          </p:cNvPr>
          <p:cNvSpPr/>
          <p:nvPr/>
        </p:nvSpPr>
        <p:spPr>
          <a:xfrm>
            <a:off x="8994904" y="6291643"/>
            <a:ext cx="821741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2060"/>
                </a:solidFill>
                <a:latin typeface="Georgia" panose="02040502050405020303" pitchFamily="18" charset="0"/>
              </a:rPr>
              <a:t>Stay active</a:t>
            </a:r>
          </a:p>
        </p:txBody>
      </p:sp>
    </p:spTree>
    <p:extLst>
      <p:ext uri="{BB962C8B-B14F-4D97-AF65-F5344CB8AC3E}">
        <p14:creationId xmlns:p14="http://schemas.microsoft.com/office/powerpoint/2010/main" val="348927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55107" y="1134877"/>
            <a:ext cx="7995787" cy="452970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lIns="27517" tIns="27517" rIns="27517" bIns="27517" rtlCol="0" anchor="ctr"/>
          <a:lstStyle/>
          <a:p>
            <a:pPr algn="ctr">
              <a:lnSpc>
                <a:spcPts val="1062"/>
              </a:lnSpc>
              <a:spcBef>
                <a:spcPct val="0"/>
              </a:spcBef>
            </a:pPr>
            <a:endParaRPr sz="572"/>
          </a:p>
        </p:txBody>
      </p:sp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47ABA0B9-D154-2396-89AC-690EB473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55" y="655634"/>
            <a:ext cx="6488082" cy="54891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2938"/>
            <a:ext cx="9906000" cy="557212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555" b="-555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Freeform 3"/>
          <p:cNvSpPr/>
          <p:nvPr/>
        </p:nvSpPr>
        <p:spPr>
          <a:xfrm>
            <a:off x="-955046" y="215542"/>
            <a:ext cx="1557472" cy="1969217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4" name="Freeform 4"/>
          <p:cNvSpPr/>
          <p:nvPr/>
        </p:nvSpPr>
        <p:spPr>
          <a:xfrm>
            <a:off x="-565934" y="5657850"/>
            <a:ext cx="2879172" cy="103650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5" name="TextBox 5"/>
          <p:cNvSpPr txBox="1"/>
          <p:nvPr/>
        </p:nvSpPr>
        <p:spPr>
          <a:xfrm>
            <a:off x="2793463" y="1627879"/>
            <a:ext cx="4319075" cy="336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5"/>
              </a:lnSpc>
            </a:pPr>
            <a:r>
              <a:rPr lang="en-US" sz="10232" spc="-614">
                <a:solidFill>
                  <a:srgbClr val="0B4E7C"/>
                </a:solidFill>
                <a:latin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2882788" y="5410568"/>
            <a:ext cx="1923446" cy="2007392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7" name="Freeform 7"/>
          <p:cNvSpPr/>
          <p:nvPr/>
        </p:nvSpPr>
        <p:spPr>
          <a:xfrm rot="-950933">
            <a:off x="-1398979" y="2613703"/>
            <a:ext cx="2294840" cy="2615202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8" name="Freeform 8"/>
          <p:cNvSpPr/>
          <p:nvPr/>
        </p:nvSpPr>
        <p:spPr>
          <a:xfrm>
            <a:off x="8441515" y="-397269"/>
            <a:ext cx="2504524" cy="2116323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9" name="Freeform 9"/>
          <p:cNvSpPr/>
          <p:nvPr/>
        </p:nvSpPr>
        <p:spPr>
          <a:xfrm rot="-366315">
            <a:off x="8814469" y="1750433"/>
            <a:ext cx="1982332" cy="2328731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0" name="Freeform 10"/>
          <p:cNvSpPr/>
          <p:nvPr/>
        </p:nvSpPr>
        <p:spPr>
          <a:xfrm>
            <a:off x="2505196" y="-1313275"/>
            <a:ext cx="2474065" cy="2557173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1" name="Freeform 11"/>
          <p:cNvSpPr/>
          <p:nvPr/>
        </p:nvSpPr>
        <p:spPr>
          <a:xfrm>
            <a:off x="5375784" y="5481103"/>
            <a:ext cx="2887929" cy="1866324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2" name="Freeform 12"/>
          <p:cNvSpPr/>
          <p:nvPr/>
        </p:nvSpPr>
        <p:spPr>
          <a:xfrm>
            <a:off x="8403017" y="4502651"/>
            <a:ext cx="2096162" cy="2310399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3" name="Freeform 13"/>
          <p:cNvSpPr/>
          <p:nvPr/>
        </p:nvSpPr>
        <p:spPr>
          <a:xfrm rot="-10800000">
            <a:off x="4953000" y="-96628"/>
            <a:ext cx="3607634" cy="1479130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4" name="Freeform 14"/>
          <p:cNvSpPr/>
          <p:nvPr/>
        </p:nvSpPr>
        <p:spPr>
          <a:xfrm rot="-2611628">
            <a:off x="871193" y="-424008"/>
            <a:ext cx="2170995" cy="1647242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5" name="Freeform 15"/>
          <p:cNvSpPr/>
          <p:nvPr/>
        </p:nvSpPr>
        <p:spPr>
          <a:xfrm rot="3439542">
            <a:off x="6758778" y="2035629"/>
            <a:ext cx="1500701" cy="901766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6" name="Freeform 16"/>
          <p:cNvSpPr/>
          <p:nvPr/>
        </p:nvSpPr>
        <p:spPr>
          <a:xfrm rot="-7235282">
            <a:off x="1643050" y="4051768"/>
            <a:ext cx="1500701" cy="901766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7" name="Freeform 17"/>
          <p:cNvSpPr/>
          <p:nvPr/>
        </p:nvSpPr>
        <p:spPr>
          <a:xfrm flipH="1">
            <a:off x="2313238" y="2136710"/>
            <a:ext cx="649214" cy="699605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18" name="Freeform 18"/>
          <p:cNvSpPr/>
          <p:nvPr/>
        </p:nvSpPr>
        <p:spPr>
          <a:xfrm>
            <a:off x="6891552" y="4169894"/>
            <a:ext cx="617577" cy="665513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166938" y="-1524000"/>
            <a:ext cx="5572125" cy="9906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AutoShape 3"/>
          <p:cNvSpPr/>
          <p:nvPr/>
        </p:nvSpPr>
        <p:spPr>
          <a:xfrm>
            <a:off x="-480327" y="3391864"/>
            <a:ext cx="1086665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572"/>
          </a:p>
        </p:txBody>
      </p:sp>
      <p:grpSp>
        <p:nvGrpSpPr>
          <p:cNvPr id="4" name="Group 4"/>
          <p:cNvGrpSpPr/>
          <p:nvPr/>
        </p:nvGrpSpPr>
        <p:grpSpPr>
          <a:xfrm>
            <a:off x="3212173" y="3255891"/>
            <a:ext cx="271947" cy="27194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227"/>
                </a:lnSpc>
                <a:spcBef>
                  <a:spcPct val="0"/>
                </a:spcBef>
              </a:pPr>
              <a:endParaRPr sz="572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6327" y="3255891"/>
            <a:ext cx="271947" cy="27194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227"/>
                </a:lnSpc>
              </a:pPr>
              <a:endParaRPr sz="572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29048" y="3255891"/>
            <a:ext cx="271947" cy="27194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227"/>
                </a:lnSpc>
                <a:spcBef>
                  <a:spcPct val="0"/>
                </a:spcBef>
              </a:pPr>
              <a:endParaRPr sz="572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56242" y="3255891"/>
            <a:ext cx="271947" cy="27194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227"/>
                </a:lnSpc>
                <a:spcBef>
                  <a:spcPct val="0"/>
                </a:spcBef>
              </a:pPr>
              <a:endParaRPr sz="572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73663" y="2091936"/>
            <a:ext cx="5035389" cy="63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4729"/>
              </a:lnSpc>
              <a:spcBef>
                <a:spcPct val="0"/>
              </a:spcBef>
            </a:pPr>
            <a:r>
              <a:rPr lang="en-US" sz="4875">
                <a:solidFill>
                  <a:srgbClr val="000000"/>
                </a:solidFill>
                <a:latin typeface="DM Sans Bold"/>
              </a:rPr>
              <a:t>Ideation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328" y="3684960"/>
            <a:ext cx="1190217" cy="3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2709">
                <a:solidFill>
                  <a:srgbClr val="000000"/>
                </a:solidFill>
                <a:latin typeface="DM Sa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22087" y="3684960"/>
            <a:ext cx="1190217" cy="3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2709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6825" y="4120067"/>
            <a:ext cx="1629720" cy="2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7"/>
              </a:lnSpc>
            </a:pPr>
            <a:r>
              <a:rPr lang="en-US" sz="1408">
                <a:solidFill>
                  <a:srgbClr val="000000"/>
                </a:solidFill>
                <a:latin typeface="DM Sans Bold Italics"/>
              </a:rPr>
              <a:t>Dream It, Refine It: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1618" y="4530341"/>
            <a:ext cx="1825314" cy="7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354">
                <a:solidFill>
                  <a:srgbClr val="000000"/>
                </a:solidFill>
                <a:latin typeface="DM Sans"/>
              </a:rPr>
              <a:t>Crafting a vision for a diabetes breakthrough!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38962" y="3684960"/>
            <a:ext cx="1190217" cy="3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2709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6156" y="3684960"/>
            <a:ext cx="1190217" cy="36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0"/>
              </a:lnSpc>
            </a:pPr>
            <a:r>
              <a:rPr lang="en-US" sz="2709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3" name="Freeform 23"/>
          <p:cNvSpPr/>
          <p:nvPr/>
        </p:nvSpPr>
        <p:spPr>
          <a:xfrm>
            <a:off x="-852172" y="5460141"/>
            <a:ext cx="2194473" cy="1497728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4" name="Freeform 24"/>
          <p:cNvSpPr/>
          <p:nvPr/>
        </p:nvSpPr>
        <p:spPr>
          <a:xfrm>
            <a:off x="8267434" y="5444589"/>
            <a:ext cx="2492920" cy="1960058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5" name="Freeform 25"/>
          <p:cNvSpPr/>
          <p:nvPr/>
        </p:nvSpPr>
        <p:spPr>
          <a:xfrm>
            <a:off x="-365168" y="-73572"/>
            <a:ext cx="2288254" cy="1433019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6" name="Freeform 26"/>
          <p:cNvSpPr/>
          <p:nvPr/>
        </p:nvSpPr>
        <p:spPr>
          <a:xfrm>
            <a:off x="6013353" y="5821629"/>
            <a:ext cx="1716693" cy="1205977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7" name="Freeform 27"/>
          <p:cNvSpPr/>
          <p:nvPr/>
        </p:nvSpPr>
        <p:spPr>
          <a:xfrm>
            <a:off x="5229048" y="-1002610"/>
            <a:ext cx="2975406" cy="222885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8" name="Freeform 28"/>
          <p:cNvSpPr/>
          <p:nvPr/>
        </p:nvSpPr>
        <p:spPr>
          <a:xfrm rot="-5400000">
            <a:off x="2570626" y="-373950"/>
            <a:ext cx="1566913" cy="1581288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9" name="Freeform 29"/>
          <p:cNvSpPr/>
          <p:nvPr/>
        </p:nvSpPr>
        <p:spPr>
          <a:xfrm>
            <a:off x="1588319" y="5665167"/>
            <a:ext cx="1401303" cy="1292702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30" name="Freeform 30"/>
          <p:cNvSpPr/>
          <p:nvPr/>
        </p:nvSpPr>
        <p:spPr>
          <a:xfrm>
            <a:off x="8267434" y="61930"/>
            <a:ext cx="1081354" cy="1164311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31" name="TextBox 31"/>
          <p:cNvSpPr txBox="1"/>
          <p:nvPr/>
        </p:nvSpPr>
        <p:spPr>
          <a:xfrm>
            <a:off x="7022856" y="4120067"/>
            <a:ext cx="1629720" cy="2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7"/>
              </a:lnSpc>
            </a:pPr>
            <a:r>
              <a:rPr lang="en-US" sz="1408">
                <a:solidFill>
                  <a:srgbClr val="000000"/>
                </a:solidFill>
                <a:latin typeface="DM Sans Bold Italics"/>
              </a:rPr>
              <a:t>Engage &amp; Ignite: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48598" y="4120067"/>
            <a:ext cx="1629720" cy="2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7"/>
              </a:lnSpc>
            </a:pPr>
            <a:r>
              <a:rPr lang="en-US" sz="1408">
                <a:solidFill>
                  <a:srgbClr val="000000"/>
                </a:solidFill>
                <a:latin typeface="DM Sans Bold Italics"/>
              </a:rPr>
              <a:t>Model Magic: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82584" y="4120067"/>
            <a:ext cx="1722308" cy="2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7"/>
              </a:lnSpc>
            </a:pPr>
            <a:r>
              <a:rPr lang="en-US" sz="1408">
                <a:solidFill>
                  <a:srgbClr val="000000"/>
                </a:solidFill>
                <a:latin typeface="DM Sans Bold Italics"/>
              </a:rPr>
              <a:t>Research Rhythms: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91357" y="4530341"/>
            <a:ext cx="1825314" cy="105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354">
                <a:solidFill>
                  <a:srgbClr val="000000"/>
                </a:solidFill>
                <a:latin typeface="DM Sans"/>
              </a:rPr>
              <a:t>Weaving a sleek, quantifiable risk model - the game-changer!</a:t>
            </a:r>
          </a:p>
          <a:p>
            <a:pPr algn="ctr">
              <a:lnSpc>
                <a:spcPts val="2112"/>
              </a:lnSpc>
            </a:pPr>
            <a:endParaRPr lang="en-US" sz="135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915915" y="4447791"/>
            <a:ext cx="2256960" cy="105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354">
                <a:solidFill>
                  <a:srgbClr val="000000"/>
                </a:solidFill>
                <a:latin typeface="DM Sans"/>
              </a:rPr>
              <a:t>Igniting discussions with a live model demo – class, get ready to be amazed!</a:t>
            </a:r>
          </a:p>
          <a:p>
            <a:pPr algn="ctr">
              <a:lnSpc>
                <a:spcPts val="2112"/>
              </a:lnSpc>
            </a:pPr>
            <a:endParaRPr lang="en-US" sz="1354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711016" y="4530341"/>
            <a:ext cx="1825314" cy="790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2"/>
              </a:lnSpc>
            </a:pPr>
            <a:r>
              <a:rPr lang="en-US" sz="1354">
                <a:solidFill>
                  <a:srgbClr val="000000"/>
                </a:solidFill>
                <a:latin typeface="DM Sans"/>
              </a:rPr>
              <a:t>Uncovering diabetes mysteries with clear research beats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7705265" y="587779"/>
            <a:ext cx="3962400" cy="1224742"/>
          </a:xfrm>
          <a:custGeom>
            <a:avLst/>
            <a:gdLst/>
            <a:ahLst/>
            <a:cxnLst/>
            <a:rect l="l" t="t" r="r" b="b"/>
            <a:pathLst>
              <a:path w="7315200" h="2261062">
                <a:moveTo>
                  <a:pt x="0" y="0"/>
                </a:moveTo>
                <a:lnTo>
                  <a:pt x="7315200" y="0"/>
                </a:lnTo>
                <a:lnTo>
                  <a:pt x="7315200" y="2261062"/>
                </a:lnTo>
                <a:lnTo>
                  <a:pt x="0" y="226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1" name="Freeform 11"/>
          <p:cNvSpPr/>
          <p:nvPr/>
        </p:nvSpPr>
        <p:spPr>
          <a:xfrm>
            <a:off x="-696516" y="4896361"/>
            <a:ext cx="2507456" cy="2228850"/>
          </a:xfrm>
          <a:custGeom>
            <a:avLst/>
            <a:gdLst/>
            <a:ahLst/>
            <a:cxnLst/>
            <a:rect l="l" t="t" r="r" b="b"/>
            <a:pathLst>
              <a:path w="4629150" h="4114800">
                <a:moveTo>
                  <a:pt x="0" y="0"/>
                </a:moveTo>
                <a:lnTo>
                  <a:pt x="4629150" y="0"/>
                </a:lnTo>
                <a:lnTo>
                  <a:pt x="46291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2" name="Freeform 12"/>
          <p:cNvSpPr/>
          <p:nvPr/>
        </p:nvSpPr>
        <p:spPr>
          <a:xfrm>
            <a:off x="-211942" y="525309"/>
            <a:ext cx="1169164" cy="1349684"/>
          </a:xfrm>
          <a:custGeom>
            <a:avLst/>
            <a:gdLst/>
            <a:ahLst/>
            <a:cxnLst/>
            <a:rect l="l" t="t" r="r" b="b"/>
            <a:pathLst>
              <a:path w="2158457" h="2491725">
                <a:moveTo>
                  <a:pt x="0" y="0"/>
                </a:moveTo>
                <a:lnTo>
                  <a:pt x="2158457" y="0"/>
                </a:lnTo>
                <a:lnTo>
                  <a:pt x="2158457" y="2491724"/>
                </a:lnTo>
                <a:lnTo>
                  <a:pt x="0" y="24917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13" name="TextBox 13"/>
          <p:cNvSpPr txBox="1"/>
          <p:nvPr/>
        </p:nvSpPr>
        <p:spPr>
          <a:xfrm>
            <a:off x="3574253" y="1107281"/>
            <a:ext cx="2757496" cy="72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>
                <a:solidFill>
                  <a:srgbClr val="FFF6DC"/>
                </a:solidFill>
                <a:latin typeface="Genty Sans"/>
              </a:rPr>
              <a:t>MEET 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01559" y="1765961"/>
            <a:ext cx="1502882" cy="725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>
                <a:solidFill>
                  <a:srgbClr val="FFF6DC"/>
                </a:solidFill>
                <a:latin typeface="Genty Sans"/>
              </a:rPr>
              <a:t>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7213" y="4605029"/>
            <a:ext cx="1880858" cy="60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00">
                <a:solidFill>
                  <a:srgbClr val="4D3B08"/>
                </a:solidFill>
                <a:latin typeface="Varela Round"/>
              </a:rPr>
              <a:t>AKANKSHA NANGIA</a:t>
            </a:r>
            <a:endParaRPr lang="en-US" sz="1733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67930" y="4605029"/>
            <a:ext cx="1880858" cy="29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>
                <a:solidFill>
                  <a:srgbClr val="4D3B08"/>
                </a:solidFill>
                <a:latin typeface="Varela Round"/>
              </a:rPr>
              <a:t>RISHABH JOSHI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11943" y="5366518"/>
            <a:ext cx="1954120" cy="60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00">
                <a:solidFill>
                  <a:srgbClr val="4D3B08"/>
                </a:solidFill>
                <a:latin typeface="Varela Round"/>
              </a:rPr>
              <a:t>BHAKTI CHOTALIA</a:t>
            </a:r>
            <a:endParaRPr lang="en-US" sz="1733">
              <a:solidFill>
                <a:srgbClr val="4D3B08"/>
              </a:solidFill>
              <a:latin typeface="Varela Roun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139937" y="5366518"/>
            <a:ext cx="1954120" cy="29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sz="1733">
                <a:solidFill>
                  <a:srgbClr val="4D3B08"/>
                </a:solidFill>
                <a:latin typeface="Varela Round"/>
              </a:rPr>
              <a:t>HIMANSHI DUA</a:t>
            </a:r>
          </a:p>
        </p:txBody>
      </p:sp>
      <p:pic>
        <p:nvPicPr>
          <p:cNvPr id="19" name="Picture 18" descr="A person smiling at camera&#10;&#10;Description automatically generated">
            <a:extLst>
              <a:ext uri="{FF2B5EF4-FFF2-40B4-BE49-F238E27FC236}">
                <a16:creationId xmlns:a16="http://schemas.microsoft.com/office/drawing/2014/main" id="{06C8A4B0-47F3-ED4D-0539-5FBFB0552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543" y="2768600"/>
            <a:ext cx="1311413" cy="1659467"/>
          </a:xfrm>
          <a:prstGeom prst="rect">
            <a:avLst/>
          </a:prstGeom>
        </p:spPr>
      </p:pic>
      <p:pic>
        <p:nvPicPr>
          <p:cNvPr id="20" name="Picture 19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A191E6A-23CB-0AF0-E9F1-06E41D728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766" y="3382434"/>
            <a:ext cx="1828801" cy="1892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225122-7628-6092-A6F9-B3B59D1ED1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2726267"/>
            <a:ext cx="1765300" cy="1754717"/>
          </a:xfrm>
          <a:prstGeom prst="rect">
            <a:avLst/>
          </a:prstGeom>
        </p:spPr>
      </p:pic>
      <p:pic>
        <p:nvPicPr>
          <p:cNvPr id="2" name="Picture 1" descr="A person smiling at camera&#10;&#10;Description automatically generated">
            <a:extLst>
              <a:ext uri="{FF2B5EF4-FFF2-40B4-BE49-F238E27FC236}">
                <a16:creationId xmlns:a16="http://schemas.microsoft.com/office/drawing/2014/main" id="{8891BB79-0888-F6E5-AB14-CCC2C3629C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1950" y="3382433"/>
            <a:ext cx="17526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166938" y="-1524000"/>
            <a:ext cx="5572125" cy="9906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TextBox 3"/>
          <p:cNvSpPr txBox="1"/>
          <p:nvPr/>
        </p:nvSpPr>
        <p:spPr>
          <a:xfrm>
            <a:off x="243800" y="1985510"/>
            <a:ext cx="3775136" cy="183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29"/>
              </a:lnSpc>
            </a:pPr>
            <a:r>
              <a:rPr lang="en-US" sz="4875">
                <a:solidFill>
                  <a:srgbClr val="000000"/>
                </a:solidFill>
                <a:latin typeface="DM Sans Bold"/>
              </a:rPr>
              <a:t>Project vision and mission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800" y="3932498"/>
            <a:ext cx="4532101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2"/>
              </a:lnSpc>
              <a:spcBef>
                <a:spcPct val="0"/>
              </a:spcBef>
            </a:pPr>
            <a:r>
              <a:rPr lang="en-US" sz="1083" spc="64">
                <a:solidFill>
                  <a:srgbClr val="000000"/>
                </a:solidFill>
                <a:latin typeface="DM Sans"/>
              </a:rPr>
              <a:t>Transforming diabetes management through innovative risk analysis and awareness. Our mission is to empower individuals with accurate, personalized, and accessible diabetes risk assessments.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03390" y="1276829"/>
            <a:ext cx="3790616" cy="1387494"/>
            <a:chOff x="0" y="0"/>
            <a:chExt cx="2342659" cy="857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043"/>
                </a:lnSpc>
              </a:pPr>
              <a:endParaRPr sz="572"/>
            </a:p>
            <a:p>
              <a:pPr algn="ctr">
                <a:lnSpc>
                  <a:spcPts val="1043"/>
                </a:lnSpc>
              </a:pPr>
              <a:endParaRPr sz="572"/>
            </a:p>
            <a:p>
              <a:pPr algn="ctr">
                <a:lnSpc>
                  <a:spcPts val="1043"/>
                </a:lnSpc>
              </a:pPr>
              <a:endParaRPr sz="572"/>
            </a:p>
            <a:p>
              <a:pPr algn="ctr">
                <a:lnSpc>
                  <a:spcPts val="1043"/>
                </a:lnSpc>
              </a:pPr>
              <a:endParaRPr sz="572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682989" y="1739434"/>
            <a:ext cx="855266" cy="56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334" spc="-355">
                <a:solidFill>
                  <a:srgbClr val="000000"/>
                </a:solidFill>
                <a:latin typeface="DM Sans"/>
              </a:rPr>
              <a:t>01.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03390" y="2735043"/>
            <a:ext cx="3790616" cy="1387494"/>
            <a:chOff x="0" y="0"/>
            <a:chExt cx="2342659" cy="8574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043"/>
                </a:lnSpc>
              </a:pPr>
              <a:endParaRPr sz="572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03390" y="4194768"/>
            <a:ext cx="3790616" cy="1387494"/>
            <a:chOff x="0" y="0"/>
            <a:chExt cx="2342659" cy="857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043"/>
                </a:lnSpc>
              </a:pPr>
              <a:endParaRPr sz="572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82989" y="3198403"/>
            <a:ext cx="855266" cy="56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334" spc="-355">
                <a:solidFill>
                  <a:srgbClr val="000000"/>
                </a:solidFill>
                <a:latin typeface="DM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82989" y="4657373"/>
            <a:ext cx="855266" cy="56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4334" spc="-355">
                <a:solidFill>
                  <a:srgbClr val="000000"/>
                </a:solidFill>
                <a:latin typeface="DM Sans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8576" y="1571088"/>
            <a:ext cx="2238235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4"/>
              </a:lnSpc>
              <a:spcBef>
                <a:spcPct val="0"/>
              </a:spcBef>
            </a:pPr>
            <a:r>
              <a:rPr lang="en-US" sz="1462" spc="23">
                <a:solidFill>
                  <a:srgbClr val="000000"/>
                </a:solidFill>
                <a:latin typeface="DM Sans"/>
              </a:rPr>
              <a:t>Risk Factor Exploration: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8576" y="3029178"/>
            <a:ext cx="2238235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4"/>
              </a:lnSpc>
              <a:spcBef>
                <a:spcPct val="0"/>
              </a:spcBef>
            </a:pPr>
            <a:r>
              <a:rPr lang="en-US" sz="1462" spc="23">
                <a:solidFill>
                  <a:srgbClr val="000000"/>
                </a:solidFill>
                <a:latin typeface="DM Sans Medium"/>
              </a:rPr>
              <a:t>Quantifiable Risk Model: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38256" y="4488148"/>
            <a:ext cx="2238235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74"/>
              </a:lnSpc>
              <a:spcBef>
                <a:spcPct val="0"/>
              </a:spcBef>
            </a:pPr>
            <a:r>
              <a:rPr lang="en-US" sz="1462" spc="23">
                <a:solidFill>
                  <a:srgbClr val="000000"/>
                </a:solidFill>
                <a:latin typeface="DM Sans Medium"/>
              </a:rPr>
              <a:t>Practical Prevention:</a:t>
            </a:r>
          </a:p>
        </p:txBody>
      </p:sp>
      <p:sp>
        <p:nvSpPr>
          <p:cNvPr id="20" name="Freeform 20"/>
          <p:cNvSpPr/>
          <p:nvPr/>
        </p:nvSpPr>
        <p:spPr>
          <a:xfrm>
            <a:off x="-459642" y="5474421"/>
            <a:ext cx="2096762" cy="514660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1" name="Freeform 21"/>
          <p:cNvSpPr/>
          <p:nvPr/>
        </p:nvSpPr>
        <p:spPr>
          <a:xfrm>
            <a:off x="2422824" y="-638004"/>
            <a:ext cx="2698016" cy="2021059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2" name="Freeform 22"/>
          <p:cNvSpPr/>
          <p:nvPr/>
        </p:nvSpPr>
        <p:spPr>
          <a:xfrm>
            <a:off x="1858498" y="5474420"/>
            <a:ext cx="1401303" cy="1292702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3" name="Freeform 23"/>
          <p:cNvSpPr/>
          <p:nvPr/>
        </p:nvSpPr>
        <p:spPr>
          <a:xfrm>
            <a:off x="-459643" y="239715"/>
            <a:ext cx="1406885" cy="1514816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sz="572"/>
          </a:p>
        </p:txBody>
      </p:sp>
      <p:sp>
        <p:nvSpPr>
          <p:cNvPr id="24" name="TextBox 24"/>
          <p:cNvSpPr txBox="1"/>
          <p:nvPr/>
        </p:nvSpPr>
        <p:spPr>
          <a:xfrm>
            <a:off x="6618575" y="1857949"/>
            <a:ext cx="2575431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2"/>
              </a:lnSpc>
              <a:spcBef>
                <a:spcPct val="0"/>
              </a:spcBef>
            </a:pPr>
            <a:r>
              <a:rPr lang="en-US" sz="1083" spc="17">
                <a:solidFill>
                  <a:srgbClr val="545454"/>
                </a:solidFill>
                <a:latin typeface="DM Sans"/>
              </a:rPr>
              <a:t>Can we analyze data to identify key diabetes risk factors and inform a model for accurate individualized assessment?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18576" y="3316040"/>
            <a:ext cx="2238235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2"/>
              </a:lnSpc>
              <a:spcBef>
                <a:spcPct val="0"/>
              </a:spcBef>
            </a:pPr>
            <a:r>
              <a:rPr lang="en-US" sz="1083" spc="17">
                <a:solidFill>
                  <a:srgbClr val="545454"/>
                </a:solidFill>
                <a:latin typeface="DM Sans"/>
              </a:rPr>
              <a:t>Can we develop a reliable model for personalized risk scores, ensuring accuracy in translating diverse factors?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38256" y="4713097"/>
            <a:ext cx="2655751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2"/>
              </a:lnSpc>
              <a:spcBef>
                <a:spcPct val="0"/>
              </a:spcBef>
            </a:pPr>
            <a:r>
              <a:rPr lang="en-US" sz="1083" spc="17">
                <a:solidFill>
                  <a:srgbClr val="545454"/>
                </a:solidFill>
                <a:latin typeface="DM Sans"/>
              </a:rPr>
              <a:t>Can we turn insights into practical prevention strategies, showcasing a live model to discuss health impact and collaboration opportunities?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29443" y="2133826"/>
            <a:ext cx="2557742" cy="3524024"/>
          </a:xfrm>
          <a:custGeom>
            <a:avLst/>
            <a:gdLst/>
            <a:ahLst/>
            <a:cxnLst/>
            <a:rect l="l" t="t" r="r" b="b"/>
            <a:pathLst>
              <a:path w="4721985" h="6505891">
                <a:moveTo>
                  <a:pt x="0" y="0"/>
                </a:moveTo>
                <a:lnTo>
                  <a:pt x="4721985" y="0"/>
                </a:lnTo>
                <a:lnTo>
                  <a:pt x="4721985" y="6505891"/>
                </a:lnTo>
                <a:lnTo>
                  <a:pt x="0" y="650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TextBox 3"/>
          <p:cNvSpPr txBox="1"/>
          <p:nvPr/>
        </p:nvSpPr>
        <p:spPr>
          <a:xfrm>
            <a:off x="1996508" y="932376"/>
            <a:ext cx="591147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1"/>
              </a:lnSpc>
              <a:spcBef>
                <a:spcPct val="0"/>
              </a:spcBef>
            </a:pPr>
            <a:r>
              <a:rPr lang="en-US" sz="3791">
                <a:solidFill>
                  <a:srgbClr val="ECEBE9"/>
                </a:solidFill>
                <a:latin typeface="RoxboroughCF Bold"/>
              </a:rPr>
              <a:t>DATA SOURCES AND DATASETS</a:t>
            </a:r>
          </a:p>
        </p:txBody>
      </p:sp>
      <p:sp>
        <p:nvSpPr>
          <p:cNvPr id="4" name="Freeform 4"/>
          <p:cNvSpPr/>
          <p:nvPr/>
        </p:nvSpPr>
        <p:spPr>
          <a:xfrm>
            <a:off x="3577722" y="2133826"/>
            <a:ext cx="2557742" cy="3524024"/>
          </a:xfrm>
          <a:custGeom>
            <a:avLst/>
            <a:gdLst/>
            <a:ahLst/>
            <a:cxnLst/>
            <a:rect l="l" t="t" r="r" b="b"/>
            <a:pathLst>
              <a:path w="4721985" h="6505891">
                <a:moveTo>
                  <a:pt x="0" y="0"/>
                </a:moveTo>
                <a:lnTo>
                  <a:pt x="4721986" y="0"/>
                </a:lnTo>
                <a:lnTo>
                  <a:pt x="4721986" y="6505891"/>
                </a:lnTo>
                <a:lnTo>
                  <a:pt x="0" y="650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5" name="Freeform 5"/>
          <p:cNvSpPr/>
          <p:nvPr/>
        </p:nvSpPr>
        <p:spPr>
          <a:xfrm>
            <a:off x="927515" y="2133826"/>
            <a:ext cx="2557742" cy="3524024"/>
          </a:xfrm>
          <a:custGeom>
            <a:avLst/>
            <a:gdLst/>
            <a:ahLst/>
            <a:cxnLst/>
            <a:rect l="l" t="t" r="r" b="b"/>
            <a:pathLst>
              <a:path w="4721985" h="6505891">
                <a:moveTo>
                  <a:pt x="0" y="0"/>
                </a:moveTo>
                <a:lnTo>
                  <a:pt x="4721985" y="0"/>
                </a:lnTo>
                <a:lnTo>
                  <a:pt x="4721985" y="6505891"/>
                </a:lnTo>
                <a:lnTo>
                  <a:pt x="0" y="6505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5779" b="-44261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6" name="TextBox 6"/>
          <p:cNvSpPr txBox="1"/>
          <p:nvPr/>
        </p:nvSpPr>
        <p:spPr>
          <a:xfrm>
            <a:off x="927515" y="2915650"/>
            <a:ext cx="2366441" cy="28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Embarking on a journey with our Local Community Health Survey for firsthand data.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Focus areas include dietary habits, physical activity patterns, and diverse lifestyle insights.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Collecting proprietary data through community surveys for a nuanced perspective.</a:t>
            </a:r>
          </a:p>
          <a:p>
            <a:pPr algn="ctr">
              <a:lnSpc>
                <a:spcPts val="1994"/>
              </a:lnSpc>
            </a:pPr>
            <a:endParaRPr lang="en-US" sz="1173">
              <a:solidFill>
                <a:srgbClr val="000000"/>
              </a:solidFill>
              <a:latin typeface="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8816" y="2373604"/>
            <a:ext cx="2141161" cy="47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endParaRPr sz="572"/>
          </a:p>
          <a:p>
            <a:pPr algn="ctr">
              <a:lnSpc>
                <a:spcPts val="1934"/>
              </a:lnSpc>
            </a:pPr>
            <a:r>
              <a:rPr lang="en-US" sz="1138">
                <a:solidFill>
                  <a:srgbClr val="000000"/>
                </a:solidFill>
                <a:latin typeface="Now Bold"/>
              </a:rPr>
              <a:t>PRIMARY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46023" y="2579979"/>
            <a:ext cx="2141161" cy="2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138">
                <a:solidFill>
                  <a:srgbClr val="000000"/>
                </a:solidFill>
                <a:latin typeface="Now Bold"/>
              </a:rPr>
              <a:t>ACCESSEBILITY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9779" y="2616095"/>
            <a:ext cx="2141161" cy="22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4"/>
              </a:lnSpc>
            </a:pPr>
            <a:r>
              <a:rPr lang="en-US" sz="1138">
                <a:solidFill>
                  <a:srgbClr val="000000"/>
                </a:solidFill>
                <a:latin typeface="Now Bold"/>
              </a:rPr>
              <a:t>SECONDARY 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25093" y="2894680"/>
            <a:ext cx="2366441" cy="28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 BRFSS datasets, both latest and previous, are easily accessible.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Our primary data is harvested through distributed survey forms within our chosen community.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Seamless access to both  datasets ensures a robust foundation for our analysis.</a:t>
            </a:r>
          </a:p>
          <a:p>
            <a:pPr algn="ctr">
              <a:lnSpc>
                <a:spcPts val="1994"/>
              </a:lnSpc>
            </a:pPr>
            <a:endParaRPr lang="en-US" sz="1173">
              <a:solidFill>
                <a:srgbClr val="000000"/>
              </a:solidFill>
              <a:latin typeface="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74129" y="2915650"/>
            <a:ext cx="2366441" cy="28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Leveraging the latest and previous BRFSS datasets for a comprehensive analysis.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BRFSS unveils key data on chronic health conditions, demographics, dietary habits, and lifestyles.</a:t>
            </a:r>
          </a:p>
          <a:p>
            <a:pPr marL="253270" lvl="1" indent="-126635">
              <a:lnSpc>
                <a:spcPts val="1994"/>
              </a:lnSpc>
              <a:buFont typeface="Arial"/>
              <a:buChar char="•"/>
            </a:pPr>
            <a:r>
              <a:rPr lang="en-US" sz="1173">
                <a:solidFill>
                  <a:srgbClr val="000000"/>
                </a:solidFill>
                <a:latin typeface="Now"/>
              </a:rPr>
              <a:t>Comparing datasets over time amplifies our understanding and insights.</a:t>
            </a:r>
          </a:p>
          <a:p>
            <a:pPr>
              <a:lnSpc>
                <a:spcPts val="1994"/>
              </a:lnSpc>
            </a:pPr>
            <a:endParaRPr lang="en-US" sz="1173">
              <a:solidFill>
                <a:srgbClr val="000000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6622" y="1570803"/>
            <a:ext cx="1946950" cy="18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FFFFFF"/>
                </a:solidFill>
                <a:latin typeface="Montserrat Classic"/>
              </a:rPr>
              <a:t>Preprocessing 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6377" y="1779241"/>
            <a:ext cx="3893901" cy="47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7"/>
              </a:lnSpc>
            </a:pPr>
            <a:r>
              <a:rPr lang="en-US" sz="3034">
                <a:solidFill>
                  <a:srgbClr val="131417"/>
                </a:solidFill>
                <a:latin typeface="Montserrat Classic Bold"/>
              </a:rPr>
              <a:t>Our Strategies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6622" y="3864284"/>
            <a:ext cx="719011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8AB7E2"/>
                </a:solidFill>
                <a:latin typeface="Montserrat Classic Bold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000" y="3864284"/>
            <a:ext cx="719011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8AB7E2"/>
                </a:solidFill>
                <a:latin typeface="Montserrat Classic Bold"/>
              </a:rPr>
              <a:t>03.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6622" y="5170121"/>
            <a:ext cx="719011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8AB7E2"/>
                </a:solidFill>
                <a:latin typeface="Montserrat Classic Bold"/>
              </a:rPr>
              <a:t>02.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53000" y="5170121"/>
            <a:ext cx="719011" cy="410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8AB7E2"/>
                </a:solidFill>
                <a:latin typeface="Montserrat Classic Bold"/>
              </a:rPr>
              <a:t>04.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378" y="2730769"/>
            <a:ext cx="4801629" cy="79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We opted to concentrate solely on Massachusetts data, strategically narrowing down from 305 columns to include only the most pertinent ones, which accounted for nearly one-third of the original dataset.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377" y="2402633"/>
            <a:ext cx="3893901" cy="20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>
                <a:solidFill>
                  <a:srgbClr val="8AB7E2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9531" y="3942706"/>
            <a:ext cx="3535322" cy="12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131417"/>
                </a:solidFill>
                <a:latin typeface="Montserrat Classic Bold"/>
              </a:rPr>
              <a:t>DATA QUALITY ASSESSMENT 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 Bold"/>
              </a:rPr>
              <a:t>I</a:t>
            </a:r>
            <a:r>
              <a:rPr lang="en-US" sz="1138">
                <a:solidFill>
                  <a:srgbClr val="131417"/>
                </a:solidFill>
                <a:latin typeface="Montserrat Classic"/>
              </a:rPr>
              <a:t>nspected data structure, checking column names and data types for potential issues.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Adjusted various target variables( such as DIFFWALK) with standardized codes.</a:t>
            </a:r>
          </a:p>
          <a:p>
            <a:pPr>
              <a:lnSpc>
                <a:spcPts val="1593"/>
              </a:lnSpc>
            </a:pPr>
            <a:endParaRPr lang="en-US" sz="1138">
              <a:solidFill>
                <a:srgbClr val="131417"/>
              </a:solidFill>
              <a:latin typeface="Montserrat Classi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07018" y="3894208"/>
            <a:ext cx="3541770" cy="12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131417"/>
                </a:solidFill>
                <a:latin typeface="Montserrat Classic Bold"/>
              </a:rPr>
              <a:t>DATA TRANSFORMATION 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Applied transformations to address skewness in the data, making it more suitable for certain statistical models.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Converted height and weight into meters to calculate BMI.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530" y="5249227"/>
            <a:ext cx="3123296" cy="79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DA</a:t>
            </a:r>
            <a:r>
              <a:rPr lang="en-US" sz="1138">
                <a:solidFill>
                  <a:srgbClr val="131417"/>
                </a:solidFill>
                <a:latin typeface="Montserrat Classic Bold"/>
              </a:rPr>
              <a:t>TA CLEANING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Selection of relevant columns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Imputation of missing values.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Handling Outliers and duplicates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07018" y="5148620"/>
            <a:ext cx="3541770" cy="100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93"/>
              </a:lnSpc>
            </a:pPr>
            <a:r>
              <a:rPr lang="en-US" sz="1138">
                <a:solidFill>
                  <a:srgbClr val="131417"/>
                </a:solidFill>
                <a:latin typeface="Montserrat Classic Bold"/>
              </a:rPr>
              <a:t>DATA REDUCTION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After initial transformations, revisited the dataset for a thorough evaluation.</a:t>
            </a:r>
          </a:p>
          <a:p>
            <a:pPr marL="245602" lvl="1" indent="-122801">
              <a:lnSpc>
                <a:spcPts val="1593"/>
              </a:lnSpc>
              <a:buFont typeface="Arial"/>
              <a:buChar char="•"/>
            </a:pPr>
            <a:r>
              <a:rPr lang="en-US" sz="1138">
                <a:solidFill>
                  <a:srgbClr val="131417"/>
                </a:solidFill>
                <a:latin typeface="Montserrat Classic"/>
              </a:rPr>
              <a:t>Identified and removed irrelevant columns, such as 'PHYSHLTH,' 'MENTHLTH,' and others.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62" y="1913918"/>
            <a:ext cx="1880441" cy="188399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03" y="2462160"/>
            <a:ext cx="1416310" cy="13349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221638-0211-4183-63B3-EDDFCC568BC7}"/>
              </a:ext>
            </a:extLst>
          </p:cNvPr>
          <p:cNvSpPr txBox="1"/>
          <p:nvPr/>
        </p:nvSpPr>
        <p:spPr>
          <a:xfrm>
            <a:off x="237067" y="554567"/>
            <a:ext cx="97070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RoxboroughCF Bold"/>
              </a:rPr>
              <a:t>DATA CLEANING AND PREPROCESSING</a:t>
            </a:r>
            <a:endParaRPr lang="en-US" sz="1000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4639" y="2381636"/>
            <a:ext cx="376905" cy="2955103"/>
            <a:chOff x="0" y="0"/>
            <a:chExt cx="927766" cy="7274100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-1896441" y="1896441"/>
              <a:ext cx="4720649" cy="927766"/>
              <a:chOff x="0" y="0"/>
              <a:chExt cx="21943174" cy="4699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-1896441" y="3145571"/>
              <a:ext cx="4720649" cy="927766"/>
              <a:chOff x="0" y="0"/>
              <a:chExt cx="21943174" cy="4699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5400000">
              <a:off x="-1896441" y="4449893"/>
              <a:ext cx="4720649" cy="927766"/>
              <a:chOff x="0" y="0"/>
              <a:chExt cx="21943174" cy="4699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25061" y="3794401"/>
            <a:ext cx="8472108" cy="127417"/>
            <a:chOff x="0" y="0"/>
            <a:chExt cx="40919728" cy="635000"/>
          </a:xfrm>
        </p:grpSpPr>
        <p:sp>
          <p:nvSpPr>
            <p:cNvPr id="10" name="Freeform 10"/>
            <p:cNvSpPr/>
            <p:nvPr/>
          </p:nvSpPr>
          <p:spPr>
            <a:xfrm>
              <a:off x="-16002" y="212852"/>
              <a:ext cx="40951733" cy="209296"/>
            </a:xfrm>
            <a:custGeom>
              <a:avLst/>
              <a:gdLst/>
              <a:ahLst/>
              <a:cxnLst/>
              <a:rect l="l" t="t" r="r" b="b"/>
              <a:pathLst>
                <a:path w="40951733" h="209296">
                  <a:moveTo>
                    <a:pt x="40828922" y="9398"/>
                  </a:moveTo>
                  <a:lnTo>
                    <a:pt x="38306552" y="9398"/>
                  </a:lnTo>
                  <a:lnTo>
                    <a:pt x="27764020" y="9398"/>
                  </a:lnTo>
                  <a:lnTo>
                    <a:pt x="14972584" y="9398"/>
                  </a:lnTo>
                  <a:lnTo>
                    <a:pt x="3912271" y="9398"/>
                  </a:lnTo>
                  <a:cubicBezTo>
                    <a:pt x="2124330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2888626" y="199898"/>
                  </a:lnTo>
                  <a:lnTo>
                    <a:pt x="13431160" y="199898"/>
                  </a:lnTo>
                  <a:lnTo>
                    <a:pt x="26222598" y="199898"/>
                  </a:lnTo>
                  <a:lnTo>
                    <a:pt x="37282909" y="199898"/>
                  </a:lnTo>
                  <a:cubicBezTo>
                    <a:pt x="39070849" y="199898"/>
                    <a:pt x="40570733" y="209296"/>
                    <a:pt x="40818383" y="199898"/>
                  </a:cubicBezTo>
                  <a:cubicBezTo>
                    <a:pt x="40821939" y="199771"/>
                    <a:pt x="40825365" y="199898"/>
                    <a:pt x="40828922" y="199898"/>
                  </a:cubicBezTo>
                  <a:cubicBezTo>
                    <a:pt x="40951479" y="199898"/>
                    <a:pt x="40951733" y="9398"/>
                    <a:pt x="40828922" y="9398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2370531" y="3152065"/>
            <a:ext cx="1917763" cy="376905"/>
            <a:chOff x="0" y="0"/>
            <a:chExt cx="21943174" cy="4699000"/>
          </a:xfrm>
        </p:grpSpPr>
        <p:sp>
          <p:nvSpPr>
            <p:cNvPr id="12" name="Freeform 12"/>
            <p:cNvSpPr/>
            <p:nvPr/>
          </p:nvSpPr>
          <p:spPr>
            <a:xfrm>
              <a:off x="327533" y="113538"/>
              <a:ext cx="21251786" cy="4568952"/>
            </a:xfrm>
            <a:custGeom>
              <a:avLst/>
              <a:gdLst/>
              <a:ahLst/>
              <a:cxnLst/>
              <a:rect l="l" t="t" r="r" b="b"/>
              <a:pathLst>
                <a:path w="21251786" h="4568952">
                  <a:moveTo>
                    <a:pt x="21251279" y="4284853"/>
                  </a:moveTo>
                  <a:cubicBezTo>
                    <a:pt x="21251785" y="4274947"/>
                    <a:pt x="21250770" y="4265930"/>
                    <a:pt x="21248865" y="4257548"/>
                  </a:cubicBezTo>
                  <a:cubicBezTo>
                    <a:pt x="21233752" y="4143121"/>
                    <a:pt x="21157171" y="4046093"/>
                    <a:pt x="21049475" y="4012946"/>
                  </a:cubicBezTo>
                  <a:lnTo>
                    <a:pt x="21049475" y="2871851"/>
                  </a:lnTo>
                  <a:lnTo>
                    <a:pt x="21049475" y="618109"/>
                  </a:lnTo>
                  <a:lnTo>
                    <a:pt x="21049475" y="98552"/>
                  </a:lnTo>
                  <a:cubicBezTo>
                    <a:pt x="21049475" y="47117"/>
                    <a:pt x="21005787" y="3302"/>
                    <a:pt x="20954225" y="3302"/>
                  </a:cubicBezTo>
                  <a:lnTo>
                    <a:pt x="20683335" y="3302"/>
                  </a:lnTo>
                  <a:lnTo>
                    <a:pt x="19393087" y="3302"/>
                  </a:lnTo>
                  <a:lnTo>
                    <a:pt x="17041554" y="3302"/>
                  </a:lnTo>
                  <a:lnTo>
                    <a:pt x="14172233" y="3302"/>
                  </a:lnTo>
                  <a:lnTo>
                    <a:pt x="11028823" y="3302"/>
                  </a:lnTo>
                  <a:lnTo>
                    <a:pt x="7855295" y="3302"/>
                  </a:lnTo>
                  <a:lnTo>
                    <a:pt x="4883293" y="3302"/>
                  </a:lnTo>
                  <a:lnTo>
                    <a:pt x="2383351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871315" y="193802"/>
                  </a:lnTo>
                  <a:lnTo>
                    <a:pt x="4222848" y="193802"/>
                  </a:lnTo>
                  <a:lnTo>
                    <a:pt x="7092168" y="193802"/>
                  </a:lnTo>
                  <a:lnTo>
                    <a:pt x="10235578" y="193802"/>
                  </a:lnTo>
                  <a:lnTo>
                    <a:pt x="13409108" y="193802"/>
                  </a:lnTo>
                  <a:lnTo>
                    <a:pt x="16381108" y="193802"/>
                  </a:lnTo>
                  <a:lnTo>
                    <a:pt x="18881051" y="193802"/>
                  </a:lnTo>
                  <a:lnTo>
                    <a:pt x="20542237" y="193802"/>
                  </a:lnTo>
                  <a:cubicBezTo>
                    <a:pt x="20646759" y="193802"/>
                    <a:pt x="20753565" y="199390"/>
                    <a:pt x="20858848" y="197104"/>
                  </a:cubicBezTo>
                  <a:lnTo>
                    <a:pt x="20858848" y="1511554"/>
                  </a:lnTo>
                  <a:lnTo>
                    <a:pt x="20858848" y="3765296"/>
                  </a:lnTo>
                  <a:lnTo>
                    <a:pt x="20858848" y="4022852"/>
                  </a:lnTo>
                  <a:cubicBezTo>
                    <a:pt x="20756613" y="4066286"/>
                    <a:pt x="20683715" y="4168648"/>
                    <a:pt x="20682826" y="4284853"/>
                  </a:cubicBezTo>
                  <a:cubicBezTo>
                    <a:pt x="20681684" y="4439158"/>
                    <a:pt x="20813635" y="4568952"/>
                    <a:pt x="20966925" y="4568952"/>
                  </a:cubicBezTo>
                  <a:cubicBezTo>
                    <a:pt x="21116784" y="4568952"/>
                    <a:pt x="21229942" y="4454017"/>
                    <a:pt x="21248610" y="4312158"/>
                  </a:cubicBezTo>
                  <a:cubicBezTo>
                    <a:pt x="21250770" y="4303903"/>
                    <a:pt x="21251785" y="4294759"/>
                    <a:pt x="21251279" y="4284853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2370531" y="3659523"/>
            <a:ext cx="1917763" cy="376905"/>
            <a:chOff x="0" y="0"/>
            <a:chExt cx="21943174" cy="4699000"/>
          </a:xfrm>
        </p:grpSpPr>
        <p:sp>
          <p:nvSpPr>
            <p:cNvPr id="14" name="Freeform 14"/>
            <p:cNvSpPr/>
            <p:nvPr/>
          </p:nvSpPr>
          <p:spPr>
            <a:xfrm>
              <a:off x="327533" y="113538"/>
              <a:ext cx="21251786" cy="4568952"/>
            </a:xfrm>
            <a:custGeom>
              <a:avLst/>
              <a:gdLst/>
              <a:ahLst/>
              <a:cxnLst/>
              <a:rect l="l" t="t" r="r" b="b"/>
              <a:pathLst>
                <a:path w="21251786" h="4568952">
                  <a:moveTo>
                    <a:pt x="21251279" y="4284853"/>
                  </a:moveTo>
                  <a:cubicBezTo>
                    <a:pt x="21251785" y="4274947"/>
                    <a:pt x="21250770" y="4265930"/>
                    <a:pt x="21248865" y="4257548"/>
                  </a:cubicBezTo>
                  <a:cubicBezTo>
                    <a:pt x="21233752" y="4143121"/>
                    <a:pt x="21157171" y="4046093"/>
                    <a:pt x="21049475" y="4012946"/>
                  </a:cubicBezTo>
                  <a:lnTo>
                    <a:pt x="21049475" y="2871851"/>
                  </a:lnTo>
                  <a:lnTo>
                    <a:pt x="21049475" y="618109"/>
                  </a:lnTo>
                  <a:lnTo>
                    <a:pt x="21049475" y="98552"/>
                  </a:lnTo>
                  <a:cubicBezTo>
                    <a:pt x="21049475" y="47117"/>
                    <a:pt x="21005787" y="3302"/>
                    <a:pt x="20954225" y="3302"/>
                  </a:cubicBezTo>
                  <a:lnTo>
                    <a:pt x="20683335" y="3302"/>
                  </a:lnTo>
                  <a:lnTo>
                    <a:pt x="19393087" y="3302"/>
                  </a:lnTo>
                  <a:lnTo>
                    <a:pt x="17041554" y="3302"/>
                  </a:lnTo>
                  <a:lnTo>
                    <a:pt x="14172233" y="3302"/>
                  </a:lnTo>
                  <a:lnTo>
                    <a:pt x="11028823" y="3302"/>
                  </a:lnTo>
                  <a:lnTo>
                    <a:pt x="7855295" y="3302"/>
                  </a:lnTo>
                  <a:lnTo>
                    <a:pt x="4883293" y="3302"/>
                  </a:lnTo>
                  <a:lnTo>
                    <a:pt x="2383351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871315" y="193802"/>
                  </a:lnTo>
                  <a:lnTo>
                    <a:pt x="4222848" y="193802"/>
                  </a:lnTo>
                  <a:lnTo>
                    <a:pt x="7092168" y="193802"/>
                  </a:lnTo>
                  <a:lnTo>
                    <a:pt x="10235578" y="193802"/>
                  </a:lnTo>
                  <a:lnTo>
                    <a:pt x="13409108" y="193802"/>
                  </a:lnTo>
                  <a:lnTo>
                    <a:pt x="16381108" y="193802"/>
                  </a:lnTo>
                  <a:lnTo>
                    <a:pt x="18881051" y="193802"/>
                  </a:lnTo>
                  <a:lnTo>
                    <a:pt x="20542237" y="193802"/>
                  </a:lnTo>
                  <a:cubicBezTo>
                    <a:pt x="20646759" y="193802"/>
                    <a:pt x="20753565" y="199390"/>
                    <a:pt x="20858848" y="197104"/>
                  </a:cubicBezTo>
                  <a:lnTo>
                    <a:pt x="20858848" y="1511554"/>
                  </a:lnTo>
                  <a:lnTo>
                    <a:pt x="20858848" y="3765296"/>
                  </a:lnTo>
                  <a:lnTo>
                    <a:pt x="20858848" y="4022852"/>
                  </a:lnTo>
                  <a:cubicBezTo>
                    <a:pt x="20756613" y="4066286"/>
                    <a:pt x="20683715" y="4168648"/>
                    <a:pt x="20682826" y="4284853"/>
                  </a:cubicBezTo>
                  <a:cubicBezTo>
                    <a:pt x="20681684" y="4439158"/>
                    <a:pt x="20813635" y="4568952"/>
                    <a:pt x="20966925" y="4568952"/>
                  </a:cubicBezTo>
                  <a:cubicBezTo>
                    <a:pt x="21116784" y="4568952"/>
                    <a:pt x="21229942" y="4454017"/>
                    <a:pt x="21248610" y="4312158"/>
                  </a:cubicBezTo>
                  <a:cubicBezTo>
                    <a:pt x="21250770" y="4303903"/>
                    <a:pt x="21251785" y="4294759"/>
                    <a:pt x="21251279" y="4284853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2370531" y="4189404"/>
            <a:ext cx="1917763" cy="376905"/>
            <a:chOff x="0" y="0"/>
            <a:chExt cx="21943174" cy="4699000"/>
          </a:xfrm>
        </p:grpSpPr>
        <p:sp>
          <p:nvSpPr>
            <p:cNvPr id="16" name="Freeform 16"/>
            <p:cNvSpPr/>
            <p:nvPr/>
          </p:nvSpPr>
          <p:spPr>
            <a:xfrm>
              <a:off x="327533" y="113538"/>
              <a:ext cx="21251786" cy="4568952"/>
            </a:xfrm>
            <a:custGeom>
              <a:avLst/>
              <a:gdLst/>
              <a:ahLst/>
              <a:cxnLst/>
              <a:rect l="l" t="t" r="r" b="b"/>
              <a:pathLst>
                <a:path w="21251786" h="4568952">
                  <a:moveTo>
                    <a:pt x="21251279" y="4284853"/>
                  </a:moveTo>
                  <a:cubicBezTo>
                    <a:pt x="21251785" y="4274947"/>
                    <a:pt x="21250770" y="4265930"/>
                    <a:pt x="21248865" y="4257548"/>
                  </a:cubicBezTo>
                  <a:cubicBezTo>
                    <a:pt x="21233752" y="4143121"/>
                    <a:pt x="21157171" y="4046093"/>
                    <a:pt x="21049475" y="4012946"/>
                  </a:cubicBezTo>
                  <a:lnTo>
                    <a:pt x="21049475" y="2871851"/>
                  </a:lnTo>
                  <a:lnTo>
                    <a:pt x="21049475" y="618109"/>
                  </a:lnTo>
                  <a:lnTo>
                    <a:pt x="21049475" y="98552"/>
                  </a:lnTo>
                  <a:cubicBezTo>
                    <a:pt x="21049475" y="47117"/>
                    <a:pt x="21005787" y="3302"/>
                    <a:pt x="20954225" y="3302"/>
                  </a:cubicBezTo>
                  <a:lnTo>
                    <a:pt x="20683335" y="3302"/>
                  </a:lnTo>
                  <a:lnTo>
                    <a:pt x="19393087" y="3302"/>
                  </a:lnTo>
                  <a:lnTo>
                    <a:pt x="17041554" y="3302"/>
                  </a:lnTo>
                  <a:lnTo>
                    <a:pt x="14172233" y="3302"/>
                  </a:lnTo>
                  <a:lnTo>
                    <a:pt x="11028823" y="3302"/>
                  </a:lnTo>
                  <a:lnTo>
                    <a:pt x="7855295" y="3302"/>
                  </a:lnTo>
                  <a:lnTo>
                    <a:pt x="4883293" y="3302"/>
                  </a:lnTo>
                  <a:lnTo>
                    <a:pt x="2383351" y="3302"/>
                  </a:lnTo>
                  <a:lnTo>
                    <a:pt x="709676" y="3302"/>
                  </a:lnTo>
                  <a:cubicBezTo>
                    <a:pt x="578231" y="3302"/>
                    <a:pt x="446151" y="0"/>
                    <a:pt x="314706" y="3302"/>
                  </a:cubicBezTo>
                  <a:cubicBezTo>
                    <a:pt x="309118" y="3429"/>
                    <a:pt x="303403" y="3302"/>
                    <a:pt x="297815" y="3302"/>
                  </a:cubicBezTo>
                  <a:cubicBezTo>
                    <a:pt x="246380" y="3302"/>
                    <a:pt x="202565" y="46990"/>
                    <a:pt x="202565" y="98552"/>
                  </a:cubicBezTo>
                  <a:lnTo>
                    <a:pt x="202565" y="1511427"/>
                  </a:lnTo>
                  <a:lnTo>
                    <a:pt x="202565" y="3765169"/>
                  </a:lnTo>
                  <a:lnTo>
                    <a:pt x="202565" y="4013327"/>
                  </a:lnTo>
                  <a:cubicBezTo>
                    <a:pt x="87249" y="4049649"/>
                    <a:pt x="2032" y="4159123"/>
                    <a:pt x="1143" y="4284726"/>
                  </a:cubicBezTo>
                  <a:cubicBezTo>
                    <a:pt x="0" y="4439031"/>
                    <a:pt x="131953" y="4568825"/>
                    <a:pt x="285242" y="4568825"/>
                  </a:cubicBezTo>
                  <a:cubicBezTo>
                    <a:pt x="435102" y="4568825"/>
                    <a:pt x="548259" y="4453890"/>
                    <a:pt x="566928" y="4312031"/>
                  </a:cubicBezTo>
                  <a:cubicBezTo>
                    <a:pt x="568833" y="4303649"/>
                    <a:pt x="569849" y="4294632"/>
                    <a:pt x="569341" y="4284726"/>
                  </a:cubicBezTo>
                  <a:cubicBezTo>
                    <a:pt x="569849" y="4274820"/>
                    <a:pt x="568833" y="4265803"/>
                    <a:pt x="566928" y="4257421"/>
                  </a:cubicBezTo>
                  <a:cubicBezTo>
                    <a:pt x="553085" y="4152138"/>
                    <a:pt x="487172" y="4061714"/>
                    <a:pt x="392938" y="4022090"/>
                  </a:cubicBezTo>
                  <a:lnTo>
                    <a:pt x="392938" y="2871851"/>
                  </a:lnTo>
                  <a:lnTo>
                    <a:pt x="392938" y="618109"/>
                  </a:lnTo>
                  <a:lnTo>
                    <a:pt x="392938" y="193802"/>
                  </a:lnTo>
                  <a:lnTo>
                    <a:pt x="568579" y="193802"/>
                  </a:lnTo>
                  <a:lnTo>
                    <a:pt x="1871315" y="193802"/>
                  </a:lnTo>
                  <a:lnTo>
                    <a:pt x="4222848" y="193802"/>
                  </a:lnTo>
                  <a:lnTo>
                    <a:pt x="7092168" y="193802"/>
                  </a:lnTo>
                  <a:lnTo>
                    <a:pt x="10235578" y="193802"/>
                  </a:lnTo>
                  <a:lnTo>
                    <a:pt x="13409108" y="193802"/>
                  </a:lnTo>
                  <a:lnTo>
                    <a:pt x="16381108" y="193802"/>
                  </a:lnTo>
                  <a:lnTo>
                    <a:pt x="18881051" y="193802"/>
                  </a:lnTo>
                  <a:lnTo>
                    <a:pt x="20542237" y="193802"/>
                  </a:lnTo>
                  <a:cubicBezTo>
                    <a:pt x="20646759" y="193802"/>
                    <a:pt x="20753565" y="199390"/>
                    <a:pt x="20858848" y="197104"/>
                  </a:cubicBezTo>
                  <a:lnTo>
                    <a:pt x="20858848" y="1511554"/>
                  </a:lnTo>
                  <a:lnTo>
                    <a:pt x="20858848" y="3765296"/>
                  </a:lnTo>
                  <a:lnTo>
                    <a:pt x="20858848" y="4022852"/>
                  </a:lnTo>
                  <a:cubicBezTo>
                    <a:pt x="20756613" y="4066286"/>
                    <a:pt x="20683715" y="4168648"/>
                    <a:pt x="20682826" y="4284853"/>
                  </a:cubicBezTo>
                  <a:cubicBezTo>
                    <a:pt x="20681684" y="4439158"/>
                    <a:pt x="20813635" y="4568952"/>
                    <a:pt x="20966925" y="4568952"/>
                  </a:cubicBezTo>
                  <a:cubicBezTo>
                    <a:pt x="21116784" y="4568952"/>
                    <a:pt x="21229942" y="4454017"/>
                    <a:pt x="21248610" y="4312158"/>
                  </a:cubicBezTo>
                  <a:cubicBezTo>
                    <a:pt x="21250770" y="4303903"/>
                    <a:pt x="21251785" y="4294759"/>
                    <a:pt x="21251279" y="4284853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8318" y="2381636"/>
            <a:ext cx="376905" cy="2955103"/>
            <a:chOff x="0" y="0"/>
            <a:chExt cx="927766" cy="7274100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-1896441" y="1896441"/>
              <a:ext cx="4720649" cy="927766"/>
              <a:chOff x="0" y="0"/>
              <a:chExt cx="21943174" cy="4699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-1896441" y="3145571"/>
              <a:ext cx="4720649" cy="927766"/>
              <a:chOff x="0" y="0"/>
              <a:chExt cx="21943174" cy="4699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5400000">
              <a:off x="-1896441" y="4449893"/>
              <a:ext cx="4720649" cy="927766"/>
              <a:chOff x="0" y="0"/>
              <a:chExt cx="21943174" cy="4699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27533" y="113538"/>
                <a:ext cx="21251786" cy="4568952"/>
              </a:xfrm>
              <a:custGeom>
                <a:avLst/>
                <a:gdLst/>
                <a:ahLst/>
                <a:cxnLst/>
                <a:rect l="l" t="t" r="r" b="b"/>
                <a:pathLst>
                  <a:path w="21251786" h="4568952">
                    <a:moveTo>
                      <a:pt x="21251279" y="4284853"/>
                    </a:moveTo>
                    <a:cubicBezTo>
                      <a:pt x="21251785" y="4274947"/>
                      <a:pt x="21250770" y="4265930"/>
                      <a:pt x="21248865" y="4257548"/>
                    </a:cubicBezTo>
                    <a:cubicBezTo>
                      <a:pt x="21233752" y="4143121"/>
                      <a:pt x="21157171" y="4046093"/>
                      <a:pt x="21049475" y="4012946"/>
                    </a:cubicBezTo>
                    <a:lnTo>
                      <a:pt x="21049475" y="2871851"/>
                    </a:lnTo>
                    <a:lnTo>
                      <a:pt x="21049475" y="618109"/>
                    </a:lnTo>
                    <a:lnTo>
                      <a:pt x="21049475" y="98552"/>
                    </a:lnTo>
                    <a:cubicBezTo>
                      <a:pt x="21049475" y="47117"/>
                      <a:pt x="21005787" y="3302"/>
                      <a:pt x="20954225" y="3302"/>
                    </a:cubicBezTo>
                    <a:lnTo>
                      <a:pt x="20683335" y="3302"/>
                    </a:lnTo>
                    <a:lnTo>
                      <a:pt x="19393087" y="3302"/>
                    </a:lnTo>
                    <a:lnTo>
                      <a:pt x="17041554" y="3302"/>
                    </a:lnTo>
                    <a:lnTo>
                      <a:pt x="14172233" y="3302"/>
                    </a:lnTo>
                    <a:lnTo>
                      <a:pt x="11028823" y="3302"/>
                    </a:lnTo>
                    <a:lnTo>
                      <a:pt x="7855295" y="3302"/>
                    </a:lnTo>
                    <a:lnTo>
                      <a:pt x="4883293" y="3302"/>
                    </a:lnTo>
                    <a:lnTo>
                      <a:pt x="2383351" y="3302"/>
                    </a:lnTo>
                    <a:lnTo>
                      <a:pt x="709676" y="3302"/>
                    </a:lnTo>
                    <a:cubicBezTo>
                      <a:pt x="578231" y="3302"/>
                      <a:pt x="446151" y="0"/>
                      <a:pt x="314706" y="3302"/>
                    </a:cubicBezTo>
                    <a:cubicBezTo>
                      <a:pt x="309118" y="3429"/>
                      <a:pt x="303403" y="3302"/>
                      <a:pt x="297815" y="3302"/>
                    </a:cubicBezTo>
                    <a:cubicBezTo>
                      <a:pt x="246380" y="3302"/>
                      <a:pt x="202565" y="46990"/>
                      <a:pt x="202565" y="98552"/>
                    </a:cubicBezTo>
                    <a:lnTo>
                      <a:pt x="202565" y="1511427"/>
                    </a:lnTo>
                    <a:lnTo>
                      <a:pt x="202565" y="3765169"/>
                    </a:lnTo>
                    <a:lnTo>
                      <a:pt x="202565" y="4013327"/>
                    </a:lnTo>
                    <a:cubicBezTo>
                      <a:pt x="87249" y="4049649"/>
                      <a:pt x="2032" y="4159123"/>
                      <a:pt x="1143" y="4284726"/>
                    </a:cubicBezTo>
                    <a:cubicBezTo>
                      <a:pt x="0" y="4439031"/>
                      <a:pt x="131953" y="4568825"/>
                      <a:pt x="285242" y="4568825"/>
                    </a:cubicBezTo>
                    <a:cubicBezTo>
                      <a:pt x="435102" y="4568825"/>
                      <a:pt x="548259" y="4453890"/>
                      <a:pt x="566928" y="4312031"/>
                    </a:cubicBezTo>
                    <a:cubicBezTo>
                      <a:pt x="568833" y="4303649"/>
                      <a:pt x="569849" y="4294632"/>
                      <a:pt x="569341" y="4284726"/>
                    </a:cubicBezTo>
                    <a:cubicBezTo>
                      <a:pt x="569849" y="4274820"/>
                      <a:pt x="568833" y="4265803"/>
                      <a:pt x="566928" y="4257421"/>
                    </a:cubicBezTo>
                    <a:cubicBezTo>
                      <a:pt x="553085" y="4152138"/>
                      <a:pt x="487172" y="4061714"/>
                      <a:pt x="392938" y="4022090"/>
                    </a:cubicBezTo>
                    <a:lnTo>
                      <a:pt x="392938" y="2871851"/>
                    </a:lnTo>
                    <a:lnTo>
                      <a:pt x="392938" y="618109"/>
                    </a:lnTo>
                    <a:lnTo>
                      <a:pt x="392938" y="193802"/>
                    </a:lnTo>
                    <a:lnTo>
                      <a:pt x="568579" y="193802"/>
                    </a:lnTo>
                    <a:lnTo>
                      <a:pt x="1871315" y="193802"/>
                    </a:lnTo>
                    <a:lnTo>
                      <a:pt x="4222848" y="193802"/>
                    </a:lnTo>
                    <a:lnTo>
                      <a:pt x="7092168" y="193802"/>
                    </a:lnTo>
                    <a:lnTo>
                      <a:pt x="10235578" y="193802"/>
                    </a:lnTo>
                    <a:lnTo>
                      <a:pt x="13409108" y="193802"/>
                    </a:lnTo>
                    <a:lnTo>
                      <a:pt x="16381108" y="193802"/>
                    </a:lnTo>
                    <a:lnTo>
                      <a:pt x="18881051" y="193802"/>
                    </a:lnTo>
                    <a:lnTo>
                      <a:pt x="20542237" y="193802"/>
                    </a:lnTo>
                    <a:cubicBezTo>
                      <a:pt x="20646759" y="193802"/>
                      <a:pt x="20753565" y="199390"/>
                      <a:pt x="20858848" y="197104"/>
                    </a:cubicBezTo>
                    <a:lnTo>
                      <a:pt x="20858848" y="1511554"/>
                    </a:lnTo>
                    <a:lnTo>
                      <a:pt x="20858848" y="3765296"/>
                    </a:lnTo>
                    <a:lnTo>
                      <a:pt x="20858848" y="4022852"/>
                    </a:lnTo>
                    <a:cubicBezTo>
                      <a:pt x="20756613" y="4066286"/>
                      <a:pt x="20683715" y="4168648"/>
                      <a:pt x="20682826" y="4284853"/>
                    </a:cubicBezTo>
                    <a:cubicBezTo>
                      <a:pt x="20681684" y="4439158"/>
                      <a:pt x="20813635" y="4568952"/>
                      <a:pt x="20966925" y="4568952"/>
                    </a:cubicBezTo>
                    <a:cubicBezTo>
                      <a:pt x="21116784" y="4568952"/>
                      <a:pt x="21229942" y="4454017"/>
                      <a:pt x="21248610" y="4312158"/>
                    </a:cubicBezTo>
                    <a:cubicBezTo>
                      <a:pt x="21250770" y="4303903"/>
                      <a:pt x="21251785" y="4294759"/>
                      <a:pt x="21251279" y="4284853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  <p:txBody>
              <a:bodyPr/>
              <a:lstStyle/>
              <a:p>
                <a:endParaRPr lang="en-IN" sz="572"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3088830" y="295055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5" name="Freeform 25"/>
          <p:cNvSpPr/>
          <p:nvPr/>
        </p:nvSpPr>
        <p:spPr>
          <a:xfrm>
            <a:off x="3088830" y="461036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6" name="Freeform 26"/>
          <p:cNvSpPr/>
          <p:nvPr/>
        </p:nvSpPr>
        <p:spPr>
          <a:xfrm>
            <a:off x="5533356" y="295055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6" y="0"/>
                </a:lnTo>
                <a:lnTo>
                  <a:pt x="263966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7" name="Freeform 27"/>
          <p:cNvSpPr/>
          <p:nvPr/>
        </p:nvSpPr>
        <p:spPr>
          <a:xfrm>
            <a:off x="5533356" y="461036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6" y="0"/>
                </a:lnTo>
                <a:lnTo>
                  <a:pt x="263966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8" name="Freeform 28"/>
          <p:cNvSpPr/>
          <p:nvPr/>
        </p:nvSpPr>
        <p:spPr>
          <a:xfrm>
            <a:off x="7916827" y="295055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9" name="Freeform 29"/>
          <p:cNvSpPr/>
          <p:nvPr/>
        </p:nvSpPr>
        <p:spPr>
          <a:xfrm>
            <a:off x="7916827" y="4610361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grpSp>
        <p:nvGrpSpPr>
          <p:cNvPr id="30" name="Group 30"/>
          <p:cNvGrpSpPr/>
          <p:nvPr/>
        </p:nvGrpSpPr>
        <p:grpSpPr>
          <a:xfrm>
            <a:off x="2990334" y="2320659"/>
            <a:ext cx="373370" cy="373370"/>
            <a:chOff x="0" y="0"/>
            <a:chExt cx="919064" cy="91906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00135" y="200135"/>
              <a:ext cx="518794" cy="518794"/>
            </a:xfrm>
            <a:custGeom>
              <a:avLst/>
              <a:gdLst/>
              <a:ahLst/>
              <a:cxnLst/>
              <a:rect l="l" t="t" r="r" b="b"/>
              <a:pathLst>
                <a:path w="518794" h="518794">
                  <a:moveTo>
                    <a:pt x="0" y="0"/>
                  </a:moveTo>
                  <a:lnTo>
                    <a:pt x="518794" y="0"/>
                  </a:lnTo>
                  <a:lnTo>
                    <a:pt x="518794" y="518794"/>
                  </a:lnTo>
                  <a:lnTo>
                    <a:pt x="0" y="5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990334" y="5010719"/>
            <a:ext cx="373370" cy="373370"/>
            <a:chOff x="0" y="0"/>
            <a:chExt cx="919064" cy="91906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24268" y="224268"/>
              <a:ext cx="470528" cy="470528"/>
            </a:xfrm>
            <a:custGeom>
              <a:avLst/>
              <a:gdLst/>
              <a:ahLst/>
              <a:cxnLst/>
              <a:rect l="l" t="t" r="r" b="b"/>
              <a:pathLst>
                <a:path w="470528" h="470528">
                  <a:moveTo>
                    <a:pt x="0" y="0"/>
                  </a:moveTo>
                  <a:lnTo>
                    <a:pt x="470528" y="0"/>
                  </a:lnTo>
                  <a:lnTo>
                    <a:pt x="470528" y="470528"/>
                  </a:lnTo>
                  <a:lnTo>
                    <a:pt x="0" y="470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368967" y="2277548"/>
            <a:ext cx="373370" cy="373370"/>
            <a:chOff x="0" y="0"/>
            <a:chExt cx="919064" cy="91906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183583" y="166223"/>
              <a:ext cx="552751" cy="552751"/>
            </a:xfrm>
            <a:custGeom>
              <a:avLst/>
              <a:gdLst/>
              <a:ahLst/>
              <a:cxnLst/>
              <a:rect l="l" t="t" r="r" b="b"/>
              <a:pathLst>
                <a:path w="552751" h="552751">
                  <a:moveTo>
                    <a:pt x="0" y="0"/>
                  </a:moveTo>
                  <a:lnTo>
                    <a:pt x="552752" y="0"/>
                  </a:lnTo>
                  <a:lnTo>
                    <a:pt x="552752" y="552751"/>
                  </a:lnTo>
                  <a:lnTo>
                    <a:pt x="0" y="552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368967" y="5026197"/>
            <a:ext cx="373370" cy="373370"/>
            <a:chOff x="0" y="0"/>
            <a:chExt cx="919064" cy="91906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5578" y="195578"/>
              <a:ext cx="527908" cy="527908"/>
            </a:xfrm>
            <a:custGeom>
              <a:avLst/>
              <a:gdLst/>
              <a:ahLst/>
              <a:cxnLst/>
              <a:rect l="l" t="t" r="r" b="b"/>
              <a:pathLst>
                <a:path w="527908" h="527908">
                  <a:moveTo>
                    <a:pt x="0" y="0"/>
                  </a:moveTo>
                  <a:lnTo>
                    <a:pt x="527908" y="0"/>
                  </a:lnTo>
                  <a:lnTo>
                    <a:pt x="527908" y="527908"/>
                  </a:lnTo>
                  <a:lnTo>
                    <a:pt x="0" y="527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782862" y="5010719"/>
            <a:ext cx="373370" cy="373370"/>
            <a:chOff x="0" y="0"/>
            <a:chExt cx="919064" cy="91906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10786" y="210786"/>
              <a:ext cx="497491" cy="497491"/>
            </a:xfrm>
            <a:custGeom>
              <a:avLst/>
              <a:gdLst/>
              <a:ahLst/>
              <a:cxnLst/>
              <a:rect l="l" t="t" r="r" b="b"/>
              <a:pathLst>
                <a:path w="497491" h="497491">
                  <a:moveTo>
                    <a:pt x="0" y="0"/>
                  </a:moveTo>
                  <a:lnTo>
                    <a:pt x="497491" y="0"/>
                  </a:lnTo>
                  <a:lnTo>
                    <a:pt x="497491" y="497491"/>
                  </a:lnTo>
                  <a:lnTo>
                    <a:pt x="0" y="49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sp>
        <p:nvSpPr>
          <p:cNvPr id="45" name="Freeform 45"/>
          <p:cNvSpPr/>
          <p:nvPr/>
        </p:nvSpPr>
        <p:spPr>
          <a:xfrm>
            <a:off x="3088830" y="3459502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6" name="Freeform 46"/>
          <p:cNvSpPr/>
          <p:nvPr/>
        </p:nvSpPr>
        <p:spPr>
          <a:xfrm>
            <a:off x="5533356" y="3459502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6" y="0"/>
                </a:lnTo>
                <a:lnTo>
                  <a:pt x="263966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7" name="Freeform 47"/>
          <p:cNvSpPr/>
          <p:nvPr/>
        </p:nvSpPr>
        <p:spPr>
          <a:xfrm>
            <a:off x="7916827" y="3459502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8" name="Freeform 48"/>
          <p:cNvSpPr/>
          <p:nvPr/>
        </p:nvSpPr>
        <p:spPr>
          <a:xfrm>
            <a:off x="3088830" y="4095446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49" name="Freeform 49"/>
          <p:cNvSpPr/>
          <p:nvPr/>
        </p:nvSpPr>
        <p:spPr>
          <a:xfrm>
            <a:off x="5533356" y="4095446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6" y="0"/>
                </a:lnTo>
                <a:lnTo>
                  <a:pt x="263966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50" name="Freeform 50"/>
          <p:cNvSpPr/>
          <p:nvPr/>
        </p:nvSpPr>
        <p:spPr>
          <a:xfrm>
            <a:off x="7916827" y="4095446"/>
            <a:ext cx="142982" cy="142982"/>
          </a:xfrm>
          <a:custGeom>
            <a:avLst/>
            <a:gdLst/>
            <a:ahLst/>
            <a:cxnLst/>
            <a:rect l="l" t="t" r="r" b="b"/>
            <a:pathLst>
              <a:path w="263966" h="263966">
                <a:moveTo>
                  <a:pt x="0" y="0"/>
                </a:moveTo>
                <a:lnTo>
                  <a:pt x="263967" y="0"/>
                </a:lnTo>
                <a:lnTo>
                  <a:pt x="263967" y="263966"/>
                </a:lnTo>
                <a:lnTo>
                  <a:pt x="0" y="263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grpSp>
        <p:nvGrpSpPr>
          <p:cNvPr id="51" name="Group 51"/>
          <p:cNvGrpSpPr>
            <a:grpSpLocks noChangeAspect="1"/>
          </p:cNvGrpSpPr>
          <p:nvPr/>
        </p:nvGrpSpPr>
        <p:grpSpPr>
          <a:xfrm rot="-5400000">
            <a:off x="8823853" y="3664206"/>
            <a:ext cx="546634" cy="367540"/>
            <a:chOff x="0" y="0"/>
            <a:chExt cx="1930400" cy="129794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IN" sz="572"/>
            </a:p>
          </p:txBody>
        </p:sp>
      </p:grpSp>
      <p:sp>
        <p:nvSpPr>
          <p:cNvPr id="53" name="Freeform 53"/>
          <p:cNvSpPr/>
          <p:nvPr/>
        </p:nvSpPr>
        <p:spPr>
          <a:xfrm>
            <a:off x="3040784" y="2371852"/>
            <a:ext cx="272469" cy="270983"/>
          </a:xfrm>
          <a:custGeom>
            <a:avLst/>
            <a:gdLst/>
            <a:ahLst/>
            <a:cxnLst/>
            <a:rect l="l" t="t" r="r" b="b"/>
            <a:pathLst>
              <a:path w="503020" h="500276">
                <a:moveTo>
                  <a:pt x="0" y="0"/>
                </a:moveTo>
                <a:lnTo>
                  <a:pt x="503019" y="0"/>
                </a:lnTo>
                <a:lnTo>
                  <a:pt x="503019" y="500276"/>
                </a:lnTo>
                <a:lnTo>
                  <a:pt x="0" y="50027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54" name="Freeform 54"/>
          <p:cNvSpPr/>
          <p:nvPr/>
        </p:nvSpPr>
        <p:spPr>
          <a:xfrm>
            <a:off x="5433277" y="2341854"/>
            <a:ext cx="262724" cy="268584"/>
          </a:xfrm>
          <a:custGeom>
            <a:avLst/>
            <a:gdLst/>
            <a:ahLst/>
            <a:cxnLst/>
            <a:rect l="l" t="t" r="r" b="b"/>
            <a:pathLst>
              <a:path w="485029" h="495848">
                <a:moveTo>
                  <a:pt x="0" y="0"/>
                </a:moveTo>
                <a:lnTo>
                  <a:pt x="485029" y="0"/>
                </a:lnTo>
                <a:lnTo>
                  <a:pt x="485029" y="495847"/>
                </a:lnTo>
                <a:lnTo>
                  <a:pt x="0" y="49584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grpSp>
        <p:nvGrpSpPr>
          <p:cNvPr id="55" name="Group 55"/>
          <p:cNvGrpSpPr/>
          <p:nvPr/>
        </p:nvGrpSpPr>
        <p:grpSpPr>
          <a:xfrm>
            <a:off x="7730143" y="2319213"/>
            <a:ext cx="373370" cy="373370"/>
            <a:chOff x="0" y="0"/>
            <a:chExt cx="919064" cy="91906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919064" cy="919064"/>
            </a:xfrm>
            <a:custGeom>
              <a:avLst/>
              <a:gdLst/>
              <a:ahLst/>
              <a:cxnLst/>
              <a:rect l="l" t="t" r="r" b="b"/>
              <a:pathLst>
                <a:path w="919064" h="919064">
                  <a:moveTo>
                    <a:pt x="0" y="0"/>
                  </a:moveTo>
                  <a:lnTo>
                    <a:pt x="919064" y="0"/>
                  </a:lnTo>
                  <a:lnTo>
                    <a:pt x="919064" y="919064"/>
                  </a:lnTo>
                  <a:lnTo>
                    <a:pt x="0" y="919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30269" y="230269"/>
              <a:ext cx="458525" cy="458525"/>
            </a:xfrm>
            <a:custGeom>
              <a:avLst/>
              <a:gdLst/>
              <a:ahLst/>
              <a:cxnLst/>
              <a:rect l="l" t="t" r="r" b="b"/>
              <a:pathLst>
                <a:path w="458525" h="458525">
                  <a:moveTo>
                    <a:pt x="0" y="0"/>
                  </a:moveTo>
                  <a:lnTo>
                    <a:pt x="458525" y="0"/>
                  </a:lnTo>
                  <a:lnTo>
                    <a:pt x="458525" y="458525"/>
                  </a:lnTo>
                  <a:lnTo>
                    <a:pt x="0" y="458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sz="572"/>
            </a:p>
          </p:txBody>
        </p:sp>
      </p:grpSp>
      <p:sp>
        <p:nvSpPr>
          <p:cNvPr id="58" name="Freeform 58"/>
          <p:cNvSpPr/>
          <p:nvPr/>
        </p:nvSpPr>
        <p:spPr>
          <a:xfrm>
            <a:off x="7794836" y="2396345"/>
            <a:ext cx="264974" cy="187891"/>
          </a:xfrm>
          <a:custGeom>
            <a:avLst/>
            <a:gdLst/>
            <a:ahLst/>
            <a:cxnLst/>
            <a:rect l="l" t="t" r="r" b="b"/>
            <a:pathLst>
              <a:path w="489183" h="346875">
                <a:moveTo>
                  <a:pt x="0" y="0"/>
                </a:moveTo>
                <a:lnTo>
                  <a:pt x="489183" y="0"/>
                </a:lnTo>
                <a:lnTo>
                  <a:pt x="489183" y="346875"/>
                </a:lnTo>
                <a:lnTo>
                  <a:pt x="0" y="34687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59" name="TextBox 59"/>
          <p:cNvSpPr txBox="1"/>
          <p:nvPr/>
        </p:nvSpPr>
        <p:spPr>
          <a:xfrm>
            <a:off x="1334556" y="2909688"/>
            <a:ext cx="1470158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Used for data wrangling, analysis, and modeling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34556" y="2430694"/>
            <a:ext cx="1470158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PYTHON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81341" y="3313892"/>
            <a:ext cx="14701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6">
                <a:solidFill>
                  <a:srgbClr val="191919"/>
                </a:solidFill>
                <a:latin typeface="Aileron"/>
              </a:rPr>
              <a:t>Libraries: Employed Pandas, NumPy, Matplotlib, Seaborn, and Scikit-learn.</a:t>
            </a:r>
          </a:p>
          <a:p>
            <a:pPr algn="r">
              <a:lnSpc>
                <a:spcPts val="953"/>
              </a:lnSpc>
            </a:pPr>
            <a:endParaRPr lang="en-US" sz="866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334556" y="4525117"/>
            <a:ext cx="1470158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 Bold Italics"/>
              </a:rPr>
              <a:t>Solution</a:t>
            </a:r>
            <a:r>
              <a:rPr lang="en-US" sz="867">
                <a:solidFill>
                  <a:srgbClr val="191919"/>
                </a:solidFill>
                <a:latin typeface="Aileron"/>
              </a:rPr>
              <a:t>: Optimized code for efficiency.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34556" y="5056037"/>
            <a:ext cx="1470158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Challenges &amp; Solutions: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34556" y="3983213"/>
            <a:ext cx="14701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6">
                <a:solidFill>
                  <a:srgbClr val="1F2525"/>
                </a:solidFill>
                <a:latin typeface="Aileron Bold Italics"/>
              </a:rPr>
              <a:t>Challenge</a:t>
            </a:r>
            <a:r>
              <a:rPr lang="en-US" sz="866">
                <a:solidFill>
                  <a:srgbClr val="191919"/>
                </a:solidFill>
                <a:latin typeface="Aileron"/>
              </a:rPr>
              <a:t>: Handling large datasets with Python could be memory intensive. </a:t>
            </a:r>
          </a:p>
          <a:p>
            <a:pPr algn="r">
              <a:lnSpc>
                <a:spcPts val="953"/>
              </a:lnSpc>
            </a:pPr>
            <a:endParaRPr lang="en-US" sz="866">
              <a:solidFill>
                <a:srgbClr val="191919"/>
              </a:solidFill>
              <a:latin typeface="Aileron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3755304" y="2850354"/>
            <a:ext cx="147015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Initial exploration, sorting, filtering, and manual calculations (e.g., BMI).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755304" y="2430694"/>
            <a:ext cx="1470158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EXCEL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755304" y="3345995"/>
            <a:ext cx="147015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Utilized Excel formulas for quick calculations and transformations.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3755304" y="4465785"/>
            <a:ext cx="147015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 </a:t>
            </a:r>
            <a:r>
              <a:rPr lang="en-US" sz="867">
                <a:solidFill>
                  <a:srgbClr val="191919"/>
                </a:solidFill>
                <a:latin typeface="Aileron Bold Italics"/>
              </a:rPr>
              <a:t>Solution</a:t>
            </a:r>
            <a:r>
              <a:rPr lang="en-US" sz="867">
                <a:solidFill>
                  <a:srgbClr val="191919"/>
                </a:solidFill>
                <a:latin typeface="Aileron"/>
              </a:rPr>
              <a:t>: Excel for smaller subsets, Python for larger-scale manipulations.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755304" y="5040559"/>
            <a:ext cx="1470158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Challenges &amp; Solutions: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3755304" y="4041273"/>
            <a:ext cx="1470158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 Bold Italics"/>
              </a:rPr>
              <a:t>Challenge</a:t>
            </a:r>
            <a:r>
              <a:rPr lang="en-US" sz="867">
                <a:solidFill>
                  <a:srgbClr val="191919"/>
                </a:solidFill>
                <a:latin typeface="Aileron"/>
              </a:rPr>
              <a:t>: Cumbersome for extensive datasets.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6192445" y="2969020"/>
            <a:ext cx="1470158" cy="12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Dynamic Visualization Hub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192445" y="2430694"/>
            <a:ext cx="1470158" cy="16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POWERBI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6192445" y="3345995"/>
            <a:ext cx="147015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"/>
              </a:rPr>
              <a:t>Enabled a more dynamic exploration of data and trends.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6192445" y="4406451"/>
            <a:ext cx="1470158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 Bold Italics"/>
              </a:rPr>
              <a:t>Solution</a:t>
            </a:r>
            <a:r>
              <a:rPr lang="en-US" sz="867">
                <a:solidFill>
                  <a:srgbClr val="191919"/>
                </a:solidFill>
                <a:latin typeface="Aileron"/>
              </a:rPr>
              <a:t>: Pre-processed data with Python and Excel, then imported into Power BI for visualization.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192445" y="5056037"/>
            <a:ext cx="1470158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1"/>
              </a:lnSpc>
            </a:pPr>
            <a:r>
              <a:rPr lang="en-US" sz="1138" spc="44">
                <a:solidFill>
                  <a:srgbClr val="191919"/>
                </a:solidFill>
                <a:latin typeface="Aileron Bold"/>
              </a:rPr>
              <a:t>Challenges &amp; Solutions: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6192445" y="4041273"/>
            <a:ext cx="1470158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3"/>
              </a:lnSpc>
            </a:pPr>
            <a:r>
              <a:rPr lang="en-US" sz="867">
                <a:solidFill>
                  <a:srgbClr val="191919"/>
                </a:solidFill>
                <a:latin typeface="Aileron Bold Italics"/>
              </a:rPr>
              <a:t>Challenge</a:t>
            </a:r>
            <a:r>
              <a:rPr lang="en-US" sz="867">
                <a:solidFill>
                  <a:srgbClr val="191919"/>
                </a:solidFill>
                <a:latin typeface="Aileron"/>
              </a:rPr>
              <a:t>: Complex for real-time analysis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940475" y="1174353"/>
            <a:ext cx="5568479" cy="30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  <a:spcBef>
                <a:spcPct val="0"/>
              </a:spcBef>
            </a:pPr>
            <a:r>
              <a:rPr lang="en-US" sz="1950" u="sng" spc="58">
                <a:solidFill>
                  <a:srgbClr val="191919"/>
                </a:solidFill>
                <a:latin typeface="Aileron Ultra-Bold"/>
              </a:rPr>
              <a:t>POWER OF TOOLS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9345" y="2824895"/>
            <a:ext cx="2867311" cy="2678479"/>
            <a:chOff x="0" y="0"/>
            <a:chExt cx="1394172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  <a:spcBef>
                  <a:spcPct val="0"/>
                </a:spcBef>
              </a:pPr>
              <a:endParaRPr sz="572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00152" y="1032954"/>
            <a:ext cx="7505696" cy="126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4895"/>
              </a:lnSpc>
            </a:pPr>
            <a:r>
              <a:rPr lang="en-US" sz="5439" spc="-250">
                <a:solidFill>
                  <a:srgbClr val="366994"/>
                </a:solidFill>
                <a:latin typeface="Raleway Medium"/>
              </a:rPr>
              <a:t>Main challenges identified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7213" y="2824895"/>
            <a:ext cx="2867311" cy="2678479"/>
            <a:chOff x="0" y="0"/>
            <a:chExt cx="1394172" cy="13023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  <a:spcBef>
                  <a:spcPct val="0"/>
                </a:spcBef>
              </a:pPr>
              <a:endParaRPr sz="572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81476" y="2824895"/>
            <a:ext cx="2867311" cy="2678479"/>
            <a:chOff x="0" y="0"/>
            <a:chExt cx="1394172" cy="13023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27517" tIns="27517" rIns="27517" bIns="27517" rtlCol="0" anchor="ctr"/>
            <a:lstStyle/>
            <a:p>
              <a:pPr algn="ctr">
                <a:lnSpc>
                  <a:spcPts val="1440"/>
                </a:lnSpc>
                <a:spcBef>
                  <a:spcPct val="0"/>
                </a:spcBef>
              </a:pPr>
              <a:endParaRPr sz="572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5259" y="3067386"/>
            <a:ext cx="1311218" cy="766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5850"/>
              </a:lnSpc>
            </a:pPr>
            <a:r>
              <a:rPr lang="en-US" sz="6500" spc="-299">
                <a:solidFill>
                  <a:srgbClr val="00694C"/>
                </a:solidFill>
                <a:latin typeface="Raleway Medium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97391" y="3067386"/>
            <a:ext cx="1311218" cy="766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5850"/>
              </a:lnSpc>
            </a:pPr>
            <a:r>
              <a:rPr lang="en-US" sz="6500" spc="-299">
                <a:solidFill>
                  <a:srgbClr val="00694C"/>
                </a:solidFill>
                <a:latin typeface="Raleway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59523" y="3067386"/>
            <a:ext cx="1311218" cy="766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5850"/>
              </a:lnSpc>
            </a:pPr>
            <a:r>
              <a:rPr lang="en-US" sz="6500" spc="-299">
                <a:solidFill>
                  <a:srgbClr val="00694C"/>
                </a:solidFill>
                <a:latin typeface="Raleway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7213" y="3965117"/>
            <a:ext cx="2867311" cy="95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100" spc="-50">
                <a:solidFill>
                  <a:srgbClr val="00694C"/>
                </a:solidFill>
                <a:latin typeface="Raleway Semi-Bold"/>
              </a:rPr>
              <a:t>Data Discovery Challenge:</a:t>
            </a:r>
          </a:p>
          <a:p>
            <a:pPr algn="ctr">
              <a:lnSpc>
                <a:spcPts val="1517"/>
              </a:lnSpc>
            </a:pPr>
            <a:endParaRPr lang="en-US" sz="1100" u="sng" spc="-50">
              <a:solidFill>
                <a:srgbClr val="00694C"/>
              </a:solidFill>
              <a:latin typeface="Raleway Semi-Bold"/>
            </a:endParaRPr>
          </a:p>
          <a:p>
            <a:pPr marL="116953" lvl="1" algn="ctr">
              <a:lnSpc>
                <a:spcPts val="1517"/>
              </a:lnSpc>
            </a:pPr>
            <a:r>
              <a:rPr lang="en-US" sz="1100" spc="-48">
                <a:solidFill>
                  <a:srgbClr val="00694C"/>
                </a:solidFill>
                <a:latin typeface="Raleway Semi-Bold"/>
              </a:rPr>
              <a:t>Overcame hurdles in finding and accessing the diverse datasets required for analysis.</a:t>
            </a:r>
          </a:p>
          <a:p>
            <a:pPr algn="ctr">
              <a:lnSpc>
                <a:spcPts val="1365"/>
              </a:lnSpc>
              <a:spcBef>
                <a:spcPct val="0"/>
              </a:spcBef>
            </a:pPr>
            <a:r>
              <a:rPr lang="en-US" sz="1100">
                <a:solidFill>
                  <a:srgbClr val="00694C"/>
                </a:solidFill>
                <a:latin typeface="Raleway Semi-Bold"/>
              </a:rPr>
              <a:t>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19344" y="3965117"/>
            <a:ext cx="2867310" cy="1271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100">
                <a:solidFill>
                  <a:srgbClr val="00694C"/>
                </a:solidFill>
                <a:latin typeface="Raleway Semi-Bold"/>
              </a:rPr>
              <a:t>Data Cleaning Challenge:</a:t>
            </a:r>
          </a:p>
          <a:p>
            <a:pPr algn="ctr">
              <a:lnSpc>
                <a:spcPts val="1365"/>
              </a:lnSpc>
            </a:pPr>
            <a:endParaRPr lang="en-US" sz="1100" u="sng">
              <a:solidFill>
                <a:srgbClr val="00694C"/>
              </a:solidFill>
              <a:latin typeface="Raleway Semi-Bold"/>
            </a:endParaRPr>
          </a:p>
          <a:p>
            <a:pPr marL="105258" lvl="1" algn="ctr">
              <a:lnSpc>
                <a:spcPts val="1365"/>
              </a:lnSpc>
            </a:pPr>
            <a:r>
              <a:rPr lang="en-US" sz="1100">
                <a:solidFill>
                  <a:srgbClr val="00694C"/>
                </a:solidFill>
                <a:latin typeface="Raleway Semi-Bold"/>
              </a:rPr>
              <a:t>Faced challenges in meticulously cleaning data, addressing missing values, outliers, duplicates, and refining for analytical robustness.</a:t>
            </a:r>
          </a:p>
          <a:p>
            <a:pPr algn="ctr">
              <a:lnSpc>
                <a:spcPts val="1365"/>
              </a:lnSpc>
              <a:spcBef>
                <a:spcPct val="0"/>
              </a:spcBef>
            </a:pPr>
            <a:endParaRPr lang="en-US" sz="1100">
              <a:solidFill>
                <a:srgbClr val="00694C"/>
              </a:solidFill>
              <a:latin typeface="Raleway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481474" y="3912557"/>
            <a:ext cx="2814925" cy="109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3"/>
              </a:lnSpc>
            </a:pPr>
            <a:r>
              <a:rPr lang="en-US" sz="1100">
                <a:solidFill>
                  <a:srgbClr val="00694C"/>
                </a:solidFill>
                <a:latin typeface="Raleway Semi-Bold"/>
              </a:rPr>
              <a:t>Model Accuracy Optimization Challenge:</a:t>
            </a:r>
          </a:p>
          <a:p>
            <a:pPr algn="ctr">
              <a:lnSpc>
                <a:spcPts val="1365"/>
              </a:lnSpc>
            </a:pPr>
            <a:endParaRPr lang="en-US" sz="1100" u="sng">
              <a:solidFill>
                <a:srgbClr val="00694C"/>
              </a:solidFill>
              <a:latin typeface="Raleway Semi-Bold"/>
            </a:endParaRPr>
          </a:p>
          <a:p>
            <a:pPr marL="105258" lvl="1" algn="ctr">
              <a:lnSpc>
                <a:spcPts val="1365"/>
              </a:lnSpc>
            </a:pPr>
            <a:r>
              <a:rPr lang="en-US" sz="1100">
                <a:solidFill>
                  <a:srgbClr val="00694C"/>
                </a:solidFill>
                <a:latin typeface="Raleway Semi-Bold"/>
              </a:rPr>
              <a:t>Encountered complexities in optimizing model accuracy, balancing variables to ensure a reliable and insightful outcome.</a:t>
            </a:r>
          </a:p>
          <a:p>
            <a:pPr algn="ctr">
              <a:lnSpc>
                <a:spcPts val="1365"/>
              </a:lnSpc>
              <a:spcBef>
                <a:spcPct val="0"/>
              </a:spcBef>
            </a:pPr>
            <a:endParaRPr lang="en-US" sz="1100">
              <a:solidFill>
                <a:srgbClr val="00694C"/>
              </a:solidFill>
              <a:latin typeface="Raleway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35501" y="2344284"/>
            <a:ext cx="401625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3"/>
              </a:lnSpc>
              <a:spcBef>
                <a:spcPct val="0"/>
              </a:spcBef>
            </a:pPr>
            <a:r>
              <a:rPr lang="en-US" sz="1403" u="sng" spc="59">
                <a:solidFill>
                  <a:srgbClr val="000000"/>
                </a:solidFill>
                <a:latin typeface="Handy Casual"/>
              </a:rPr>
              <a:t>Navigating Challenges: From Data Discovery to Model Precision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2617">
            <a:off x="4606710" y="1860507"/>
            <a:ext cx="778413" cy="709063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" name="TextBox 3"/>
          <p:cNvSpPr txBox="1"/>
          <p:nvPr/>
        </p:nvSpPr>
        <p:spPr>
          <a:xfrm>
            <a:off x="3630199" y="2829714"/>
            <a:ext cx="291328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9"/>
              </a:lnSpc>
            </a:pPr>
            <a:r>
              <a:rPr lang="en-US" sz="4171" spc="92">
                <a:solidFill>
                  <a:srgbClr val="000000"/>
                </a:solidFill>
                <a:latin typeface="Krabuler"/>
              </a:rPr>
              <a:t>Accuracy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4105" y="3244894"/>
            <a:ext cx="2637068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6666" spc="146">
                <a:solidFill>
                  <a:srgbClr val="000000"/>
                </a:solidFill>
                <a:latin typeface="Krabuler"/>
              </a:rPr>
              <a:t>MODELS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63946" y="1668817"/>
            <a:ext cx="2007054" cy="529198"/>
            <a:chOff x="0" y="0"/>
            <a:chExt cx="1066981" cy="2813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C9E85D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7213" y="2988294"/>
            <a:ext cx="2026105" cy="493533"/>
            <a:chOff x="0" y="0"/>
            <a:chExt cx="1077109" cy="2623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5831" y="4264503"/>
            <a:ext cx="2007054" cy="518331"/>
            <a:chOff x="0" y="0"/>
            <a:chExt cx="1066981" cy="275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74187" y="1668817"/>
            <a:ext cx="2026105" cy="493533"/>
            <a:chOff x="0" y="0"/>
            <a:chExt cx="1077109" cy="2623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7109" cy="262370"/>
            </a:xfrm>
            <a:custGeom>
              <a:avLst/>
              <a:gdLst/>
              <a:ahLst/>
              <a:cxnLst/>
              <a:rect l="l" t="t" r="r" b="b"/>
              <a:pathLst>
                <a:path w="1077109" h="262370">
                  <a:moveTo>
                    <a:pt x="74511" y="0"/>
                  </a:moveTo>
                  <a:lnTo>
                    <a:pt x="1002598" y="0"/>
                  </a:lnTo>
                  <a:cubicBezTo>
                    <a:pt x="1022359" y="0"/>
                    <a:pt x="1041312" y="7850"/>
                    <a:pt x="1055285" y="21824"/>
                  </a:cubicBezTo>
                  <a:cubicBezTo>
                    <a:pt x="1069259" y="35797"/>
                    <a:pt x="1077109" y="54750"/>
                    <a:pt x="1077109" y="74511"/>
                  </a:cubicBezTo>
                  <a:lnTo>
                    <a:pt x="1077109" y="187859"/>
                  </a:lnTo>
                  <a:cubicBezTo>
                    <a:pt x="1077109" y="207620"/>
                    <a:pt x="1069259" y="226573"/>
                    <a:pt x="1055285" y="240546"/>
                  </a:cubicBezTo>
                  <a:cubicBezTo>
                    <a:pt x="1041312" y="254520"/>
                    <a:pt x="1022359" y="262370"/>
                    <a:pt x="1002598" y="262370"/>
                  </a:cubicBezTo>
                  <a:lnTo>
                    <a:pt x="74511" y="262370"/>
                  </a:lnTo>
                  <a:cubicBezTo>
                    <a:pt x="54750" y="262370"/>
                    <a:pt x="35797" y="254520"/>
                    <a:pt x="21824" y="240546"/>
                  </a:cubicBezTo>
                  <a:cubicBezTo>
                    <a:pt x="7850" y="226573"/>
                    <a:pt x="0" y="207620"/>
                    <a:pt x="0" y="187859"/>
                  </a:cubicBezTo>
                  <a:lnTo>
                    <a:pt x="0" y="74511"/>
                  </a:lnTo>
                  <a:cubicBezTo>
                    <a:pt x="0" y="54750"/>
                    <a:pt x="7850" y="35797"/>
                    <a:pt x="21824" y="21824"/>
                  </a:cubicBezTo>
                  <a:cubicBezTo>
                    <a:pt x="35797" y="7850"/>
                    <a:pt x="54750" y="0"/>
                    <a:pt x="74511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077109" cy="233795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41734" y="2983134"/>
            <a:ext cx="2007054" cy="518331"/>
            <a:chOff x="0" y="0"/>
            <a:chExt cx="1066981" cy="2755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981" cy="275553"/>
            </a:xfrm>
            <a:custGeom>
              <a:avLst/>
              <a:gdLst/>
              <a:ahLst/>
              <a:cxnLst/>
              <a:rect l="l" t="t" r="r" b="b"/>
              <a:pathLst>
                <a:path w="1066981" h="275553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0335"/>
                  </a:lnTo>
                  <a:cubicBezTo>
                    <a:pt x="1066981" y="220284"/>
                    <a:pt x="1059057" y="239416"/>
                    <a:pt x="1044950" y="253522"/>
                  </a:cubicBezTo>
                  <a:cubicBezTo>
                    <a:pt x="1030844" y="267628"/>
                    <a:pt x="1011712" y="275553"/>
                    <a:pt x="991763" y="275553"/>
                  </a:cubicBezTo>
                  <a:lnTo>
                    <a:pt x="75218" y="275553"/>
                  </a:lnTo>
                  <a:cubicBezTo>
                    <a:pt x="55269" y="275553"/>
                    <a:pt x="36137" y="267628"/>
                    <a:pt x="22031" y="253522"/>
                  </a:cubicBezTo>
                  <a:cubicBezTo>
                    <a:pt x="7925" y="239416"/>
                    <a:pt x="0" y="220284"/>
                    <a:pt x="0" y="200335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1066981" cy="246978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94380" y="4264503"/>
            <a:ext cx="2007054" cy="529198"/>
            <a:chOff x="0" y="0"/>
            <a:chExt cx="1066981" cy="2813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6981" cy="281330"/>
            </a:xfrm>
            <a:custGeom>
              <a:avLst/>
              <a:gdLst/>
              <a:ahLst/>
              <a:cxnLst/>
              <a:rect l="l" t="t" r="r" b="b"/>
              <a:pathLst>
                <a:path w="1066981" h="281330">
                  <a:moveTo>
                    <a:pt x="75218" y="0"/>
                  </a:moveTo>
                  <a:lnTo>
                    <a:pt x="991763" y="0"/>
                  </a:lnTo>
                  <a:cubicBezTo>
                    <a:pt x="1011712" y="0"/>
                    <a:pt x="1030844" y="7925"/>
                    <a:pt x="1044950" y="22031"/>
                  </a:cubicBezTo>
                  <a:cubicBezTo>
                    <a:pt x="1059057" y="36137"/>
                    <a:pt x="1066981" y="55269"/>
                    <a:pt x="1066981" y="75218"/>
                  </a:cubicBezTo>
                  <a:lnTo>
                    <a:pt x="1066981" y="206111"/>
                  </a:lnTo>
                  <a:cubicBezTo>
                    <a:pt x="1066981" y="226061"/>
                    <a:pt x="1059057" y="245193"/>
                    <a:pt x="1044950" y="259299"/>
                  </a:cubicBezTo>
                  <a:cubicBezTo>
                    <a:pt x="1030844" y="273405"/>
                    <a:pt x="1011712" y="281330"/>
                    <a:pt x="991763" y="281330"/>
                  </a:cubicBezTo>
                  <a:lnTo>
                    <a:pt x="75218" y="281330"/>
                  </a:lnTo>
                  <a:cubicBezTo>
                    <a:pt x="55269" y="281330"/>
                    <a:pt x="36137" y="273405"/>
                    <a:pt x="22031" y="259299"/>
                  </a:cubicBezTo>
                  <a:cubicBezTo>
                    <a:pt x="7925" y="245193"/>
                    <a:pt x="0" y="226061"/>
                    <a:pt x="0" y="206111"/>
                  </a:cubicBezTo>
                  <a:lnTo>
                    <a:pt x="0" y="75218"/>
                  </a:lnTo>
                  <a:cubicBezTo>
                    <a:pt x="0" y="55269"/>
                    <a:pt x="7925" y="36137"/>
                    <a:pt x="22031" y="22031"/>
                  </a:cubicBezTo>
                  <a:cubicBezTo>
                    <a:pt x="36137" y="7925"/>
                    <a:pt x="55269" y="0"/>
                    <a:pt x="75218" y="0"/>
                  </a:cubicBezTo>
                  <a:close/>
                </a:path>
              </a:pathLst>
            </a:custGeom>
            <a:solidFill>
              <a:srgbClr val="8AB7E2"/>
            </a:solidFill>
          </p:spPr>
          <p:txBody>
            <a:bodyPr/>
            <a:lstStyle/>
            <a:p>
              <a:endParaRPr lang="en-IN" sz="572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8575"/>
              <a:ext cx="1066981" cy="252755"/>
            </a:xfrm>
            <a:prstGeom prst="rect">
              <a:avLst/>
            </a:prstGeom>
          </p:spPr>
          <p:txBody>
            <a:bodyPr lIns="38696" tIns="38696" rIns="38696" bIns="38696" rtlCol="0" anchor="ctr"/>
            <a:lstStyle/>
            <a:p>
              <a:pPr algn="ctr">
                <a:lnSpc>
                  <a:spcPts val="1407"/>
                </a:lnSpc>
              </a:pPr>
              <a:endParaRPr sz="572"/>
            </a:p>
          </p:txBody>
        </p:sp>
      </p:grpSp>
      <p:sp>
        <p:nvSpPr>
          <p:cNvPr id="23" name="Freeform 23"/>
          <p:cNvSpPr/>
          <p:nvPr/>
        </p:nvSpPr>
        <p:spPr>
          <a:xfrm rot="-1643804">
            <a:off x="5675050" y="2211522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24" name="TextBox 24"/>
          <p:cNvSpPr txBox="1"/>
          <p:nvPr/>
        </p:nvSpPr>
        <p:spPr>
          <a:xfrm>
            <a:off x="770224" y="3149395"/>
            <a:ext cx="16728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DECISION TREE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9765" y="1829261"/>
            <a:ext cx="16728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RANDOM FOREST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3946" y="2269323"/>
            <a:ext cx="216964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812" lvl="1" indent="-116406">
              <a:lnSpc>
                <a:spcPts val="1132"/>
              </a:lnSpc>
              <a:buFont typeface="Arial"/>
              <a:buChar char="•"/>
            </a:pPr>
            <a:r>
              <a:rPr lang="en-US" sz="1078" spc="45">
                <a:solidFill>
                  <a:srgbClr val="000000"/>
                </a:solidFill>
                <a:latin typeface="Handy Casual"/>
              </a:rPr>
              <a:t>ROUND 1 ACCURACY - 85.14%</a:t>
            </a:r>
          </a:p>
          <a:p>
            <a:pPr marL="232812" lvl="1" indent="-116406">
              <a:lnSpc>
                <a:spcPts val="1132"/>
              </a:lnSpc>
              <a:buFont typeface="Arial"/>
              <a:buChar char="•"/>
            </a:pPr>
            <a:r>
              <a:rPr lang="en-US" sz="1078" spc="45">
                <a:solidFill>
                  <a:srgbClr val="000000"/>
                </a:solidFill>
                <a:latin typeface="Handy Casual"/>
              </a:rPr>
              <a:t>ROUND 2 ACCURACY - 89.41%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2934" y="4429364"/>
            <a:ext cx="16728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KNN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08837" y="3155709"/>
            <a:ext cx="16728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NAIVE BAYES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80187" y="1721273"/>
            <a:ext cx="167284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LOGISTIC REGRESSION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11965" y="4441387"/>
            <a:ext cx="1672849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1675" spc="70">
                <a:solidFill>
                  <a:srgbClr val="000000"/>
                </a:solidFill>
                <a:latin typeface="Krabuler"/>
              </a:rPr>
              <a:t>SVM</a:t>
            </a:r>
          </a:p>
        </p:txBody>
      </p:sp>
      <p:sp>
        <p:nvSpPr>
          <p:cNvPr id="31" name="Freeform 31"/>
          <p:cNvSpPr/>
          <p:nvPr/>
        </p:nvSpPr>
        <p:spPr>
          <a:xfrm rot="204962">
            <a:off x="6139099" y="3069360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2" name="Freeform 32"/>
          <p:cNvSpPr/>
          <p:nvPr/>
        </p:nvSpPr>
        <p:spPr>
          <a:xfrm rot="1543996">
            <a:off x="5745075" y="4160615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3" name="Freeform 33"/>
          <p:cNvSpPr/>
          <p:nvPr/>
        </p:nvSpPr>
        <p:spPr>
          <a:xfrm rot="-8767587">
            <a:off x="3224584" y="2274868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4" name="Freeform 34"/>
          <p:cNvSpPr/>
          <p:nvPr/>
        </p:nvSpPr>
        <p:spPr>
          <a:xfrm rot="-10366412">
            <a:off x="2638383" y="3212642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5" name="Freeform 35"/>
          <p:cNvSpPr/>
          <p:nvPr/>
        </p:nvSpPr>
        <p:spPr>
          <a:xfrm rot="9139054">
            <a:off x="3207087" y="4160615"/>
            <a:ext cx="1189603" cy="331401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7"/>
                </a:lnTo>
                <a:lnTo>
                  <a:pt x="0" y="61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6" name="Freeform 36"/>
          <p:cNvSpPr/>
          <p:nvPr/>
        </p:nvSpPr>
        <p:spPr>
          <a:xfrm rot="-8261386">
            <a:off x="4697634" y="4169136"/>
            <a:ext cx="778413" cy="709063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1"/>
                </a:lnTo>
                <a:lnTo>
                  <a:pt x="0" y="130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572"/>
          </a:p>
        </p:txBody>
      </p:sp>
      <p:sp>
        <p:nvSpPr>
          <p:cNvPr id="37" name="TextBox 37"/>
          <p:cNvSpPr txBox="1"/>
          <p:nvPr/>
        </p:nvSpPr>
        <p:spPr>
          <a:xfrm>
            <a:off x="557212" y="3554058"/>
            <a:ext cx="216964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736" lvl="1" indent="-116368">
              <a:lnSpc>
                <a:spcPts val="1132"/>
              </a:lnSpc>
              <a:buFont typeface="Arial"/>
              <a:buChar char="•"/>
            </a:pPr>
            <a:r>
              <a:rPr lang="en-US" sz="1077" spc="45">
                <a:solidFill>
                  <a:srgbClr val="000000"/>
                </a:solidFill>
                <a:latin typeface="Handy Casual"/>
              </a:rPr>
              <a:t>ROUND 1 ACCURACY - 82.16%</a:t>
            </a:r>
          </a:p>
          <a:p>
            <a:pPr marL="232736" lvl="1" indent="-116368">
              <a:lnSpc>
                <a:spcPts val="1132"/>
              </a:lnSpc>
              <a:buFont typeface="Arial"/>
              <a:buChar char="•"/>
            </a:pPr>
            <a:r>
              <a:rPr lang="en-US" sz="1077" spc="45">
                <a:solidFill>
                  <a:srgbClr val="000000"/>
                </a:solidFill>
                <a:latin typeface="Handy Casual"/>
              </a:rPr>
              <a:t>ROUND 2 ACCURACY - 79.97%</a:t>
            </a:r>
          </a:p>
          <a:p>
            <a:pPr>
              <a:lnSpc>
                <a:spcPts val="1132"/>
              </a:lnSpc>
            </a:pPr>
            <a:endParaRPr lang="en-US" sz="1077" spc="45">
              <a:solidFill>
                <a:srgbClr val="000000"/>
              </a:solidFill>
              <a:latin typeface="Handy Casual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05831" y="4958252"/>
            <a:ext cx="216964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812" lvl="1" indent="-116406">
              <a:lnSpc>
                <a:spcPts val="1132"/>
              </a:lnSpc>
              <a:buFont typeface="Arial"/>
              <a:buChar char="•"/>
            </a:pPr>
            <a:r>
              <a:rPr lang="en-US" sz="1078" spc="45">
                <a:solidFill>
                  <a:srgbClr val="000000"/>
                </a:solidFill>
                <a:latin typeface="Handy Casual"/>
              </a:rPr>
              <a:t>ROUND 1 ACCURACY - 84.87%</a:t>
            </a:r>
          </a:p>
          <a:p>
            <a:pPr marL="232812" lvl="1" indent="-116406">
              <a:lnSpc>
                <a:spcPts val="1132"/>
              </a:lnSpc>
              <a:buFont typeface="Arial"/>
              <a:buChar char="•"/>
            </a:pPr>
            <a:r>
              <a:rPr lang="en-US" sz="1078" spc="45">
                <a:solidFill>
                  <a:srgbClr val="000000"/>
                </a:solidFill>
                <a:latin typeface="Handy Casual"/>
              </a:rPr>
              <a:t>ROUND 2 ACCURACY - 87.93%</a:t>
            </a:r>
          </a:p>
          <a:p>
            <a:pPr>
              <a:lnSpc>
                <a:spcPts val="1132"/>
              </a:lnSpc>
            </a:pPr>
            <a:endParaRPr lang="en-US" sz="1078" spc="45">
              <a:solidFill>
                <a:srgbClr val="000000"/>
              </a:solidFill>
              <a:latin typeface="Handy Casual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947633" y="2292203"/>
            <a:ext cx="2169646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1 ACCURACY - 89.16%</a:t>
            </a:r>
            <a:endParaRPr lang="en-US" sz="1050"/>
          </a:p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2 ACCURACY - 86.54%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341734" y="3554058"/>
            <a:ext cx="216964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1 ACCURACY - 41.95%</a:t>
            </a:r>
            <a:endParaRPr lang="en-US" sz="1050"/>
          </a:p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2 ACCURACY - 75.21%</a:t>
            </a:r>
          </a:p>
          <a:p>
            <a:pPr>
              <a:lnSpc>
                <a:spcPts val="1132"/>
              </a:lnSpc>
            </a:pPr>
            <a:endParaRPr lang="en-US" sz="1078" spc="45">
              <a:solidFill>
                <a:srgbClr val="000000"/>
              </a:solidFill>
              <a:latin typeface="Handy Casual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7012039" y="4870543"/>
            <a:ext cx="216964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1 ACCURACY - 87.35%</a:t>
            </a:r>
            <a:endParaRPr lang="en-US" sz="1050"/>
          </a:p>
          <a:p>
            <a:pPr marL="232410" lvl="1" indent="-116205">
              <a:lnSpc>
                <a:spcPts val="1132"/>
              </a:lnSpc>
              <a:buFont typeface="Arial"/>
              <a:buChar char="•"/>
            </a:pPr>
            <a:r>
              <a:rPr lang="en-US" sz="1050" spc="45">
                <a:solidFill>
                  <a:srgbClr val="000000"/>
                </a:solidFill>
                <a:latin typeface="Handy Casual"/>
              </a:rPr>
              <a:t>ROUND 2 ACCURACY - 89.16%</a:t>
            </a:r>
          </a:p>
          <a:p>
            <a:pPr>
              <a:lnSpc>
                <a:spcPts val="1075"/>
              </a:lnSpc>
            </a:pPr>
            <a:endParaRPr lang="en-US" sz="1078" spc="45">
              <a:solidFill>
                <a:srgbClr val="000000"/>
              </a:solidFill>
              <a:latin typeface="Handy Casu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940FBE82DDCB44B7DB86078807883D" ma:contentTypeVersion="9" ma:contentTypeDescription="Create a new document." ma:contentTypeScope="" ma:versionID="b3b19d741c9a676199f15bcf179fc244">
  <xsd:schema xmlns:xsd="http://www.w3.org/2001/XMLSchema" xmlns:xs="http://www.w3.org/2001/XMLSchema" xmlns:p="http://schemas.microsoft.com/office/2006/metadata/properties" xmlns:ns2="356fb6ad-c09e-49f6-86ba-725cea85ef4e" xmlns:ns3="3e36c0a7-4161-4b3f-8e88-8c05afe4fad4" targetNamespace="http://schemas.microsoft.com/office/2006/metadata/properties" ma:root="true" ma:fieldsID="f41dc93c0f3cfd53d86c1162ead46a26" ns2:_="" ns3:_="">
    <xsd:import namespace="356fb6ad-c09e-49f6-86ba-725cea85ef4e"/>
    <xsd:import namespace="3e36c0a7-4161-4b3f-8e88-8c05afe4fa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fb6ad-c09e-49f6-86ba-725cea85ef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36c0a7-4161-4b3f-8e88-8c05afe4fad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2058b877-de54-4c77-9f34-f0acf5ca2345}" ma:internalName="TaxCatchAll" ma:showField="CatchAllData" ma:web="3e36c0a7-4161-4b3f-8e88-8c05afe4fa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56fb6ad-c09e-49f6-86ba-725cea85ef4e">
      <Terms xmlns="http://schemas.microsoft.com/office/infopath/2007/PartnerControls"/>
    </lcf76f155ced4ddcb4097134ff3c332f>
    <TaxCatchAll xmlns="3e36c0a7-4161-4b3f-8e88-8c05afe4fad4" xsi:nil="true"/>
  </documentManagement>
</p:properties>
</file>

<file path=customXml/itemProps1.xml><?xml version="1.0" encoding="utf-8"?>
<ds:datastoreItem xmlns:ds="http://schemas.openxmlformats.org/officeDocument/2006/customXml" ds:itemID="{E8B86F37-B0C1-45AC-95D6-CF092371C23D}"/>
</file>

<file path=customXml/itemProps2.xml><?xml version="1.0" encoding="utf-8"?>
<ds:datastoreItem xmlns:ds="http://schemas.openxmlformats.org/officeDocument/2006/customXml" ds:itemID="{8B77A920-5CC5-4098-9D8C-FFD350D597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74B945-B11F-4154-A0D4-F6A7AA2CDF81}">
  <ds:schemaRefs>
    <ds:schemaRef ds:uri="356fb6ad-c09e-49f6-86ba-725cea85ef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A4 Paper (210x297 mm)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DIABETES</dc:title>
  <cp:revision>1</cp:revision>
  <dcterms:created xsi:type="dcterms:W3CDTF">2006-08-16T00:00:00Z</dcterms:created>
  <dcterms:modified xsi:type="dcterms:W3CDTF">2023-12-07T17:00:56Z</dcterms:modified>
  <dc:identifier>DAF2DlADUOA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0x0101001E940FBE82DDCB44B7DB86078807883D</vt:lpwstr>
  </property>
</Properties>
</file>